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9"/>
  </p:notesMasterIdLst>
  <p:handoutMasterIdLst>
    <p:handoutMasterId r:id="rId30"/>
  </p:handoutMasterIdLst>
  <p:sldIdLst>
    <p:sldId id="257" r:id="rId2"/>
    <p:sldId id="339" r:id="rId3"/>
    <p:sldId id="351" r:id="rId4"/>
    <p:sldId id="333" r:id="rId5"/>
    <p:sldId id="341" r:id="rId6"/>
    <p:sldId id="342" r:id="rId7"/>
    <p:sldId id="352" r:id="rId8"/>
    <p:sldId id="340" r:id="rId9"/>
    <p:sldId id="353" r:id="rId10"/>
    <p:sldId id="338" r:id="rId11"/>
    <p:sldId id="360" r:id="rId12"/>
    <p:sldId id="343" r:id="rId13"/>
    <p:sldId id="354" r:id="rId14"/>
    <p:sldId id="334" r:id="rId15"/>
    <p:sldId id="346" r:id="rId16"/>
    <p:sldId id="355" r:id="rId17"/>
    <p:sldId id="335" r:id="rId18"/>
    <p:sldId id="356" r:id="rId19"/>
    <p:sldId id="337" r:id="rId20"/>
    <p:sldId id="344" r:id="rId21"/>
    <p:sldId id="357" r:id="rId22"/>
    <p:sldId id="336" r:id="rId23"/>
    <p:sldId id="347" r:id="rId24"/>
    <p:sldId id="358" r:id="rId25"/>
    <p:sldId id="345" r:id="rId26"/>
    <p:sldId id="349" r:id="rId27"/>
    <p:sldId id="348" r:id="rId28"/>
  </p:sldIdLst>
  <p:sldSz cx="9144000" cy="6858000" type="screen4x3"/>
  <p:notesSz cx="7315200" cy="96012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CF3FA"/>
    <a:srgbClr val="E8D9F3"/>
    <a:srgbClr val="ECECEC"/>
    <a:srgbClr val="FF964F"/>
    <a:srgbClr val="00B050"/>
    <a:srgbClr val="5982CB"/>
    <a:srgbClr val="DDDDDD"/>
    <a:srgbClr val="EAEAEA"/>
    <a:srgbClr val="FFFF99"/>
    <a:srgbClr val="0066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91EBBBCC-DAD2-459C-BE2E-F6DE35CF9A28}" styleName="Dark Style 2 - Accent 3/Accent 4">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3">
              <a:tint val="20000"/>
            </a:schemeClr>
          </a:solidFill>
        </a:fill>
      </a:tcStyle>
    </a:lastRow>
    <a:firstRow>
      <a:tcTxStyle b="on">
        <a:fontRef idx="minor">
          <a:scrgbClr r="0" g="0" b="0"/>
        </a:fontRef>
        <a:schemeClr val="lt1"/>
      </a:tcTxStyle>
      <a:tcStyle>
        <a:tcBdr/>
        <a:fill>
          <a:solidFill>
            <a:schemeClr val="accent4"/>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4385" autoAdjust="0"/>
    <p:restoredTop sz="94660"/>
  </p:normalViewPr>
  <p:slideViewPr>
    <p:cSldViewPr snapToGrid="0">
      <p:cViewPr varScale="1">
        <p:scale>
          <a:sx n="71" d="100"/>
          <a:sy n="71" d="100"/>
        </p:scale>
        <p:origin x="736" y="40"/>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70" d="100"/>
          <a:sy n="70" d="100"/>
        </p:scale>
        <p:origin x="3400" y="72"/>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0553757-5DAF-4935-B7B1-B178E5837423}"/>
              </a:ext>
            </a:extLst>
          </p:cNvPr>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3E52639-913D-4619-8CAE-EC4221E98E45}"/>
              </a:ext>
            </a:extLst>
          </p:cNvPr>
          <p:cNvSpPr>
            <a:spLocks noGrp="1"/>
          </p:cNvSpPr>
          <p:nvPr>
            <p:ph type="dt" sz="quarter" idx="1"/>
          </p:nvPr>
        </p:nvSpPr>
        <p:spPr>
          <a:xfrm>
            <a:off x="4143375" y="0"/>
            <a:ext cx="3170238" cy="481013"/>
          </a:xfrm>
          <a:prstGeom prst="rect">
            <a:avLst/>
          </a:prstGeom>
        </p:spPr>
        <p:txBody>
          <a:bodyPr vert="horz" lIns="91440" tIns="45720" rIns="91440" bIns="45720" rtlCol="0"/>
          <a:lstStyle>
            <a:lvl1pPr algn="r">
              <a:defRPr sz="1200"/>
            </a:lvl1pPr>
          </a:lstStyle>
          <a:p>
            <a:fld id="{4296B14F-C0CF-4BFB-9798-3F9AA0AF6223}" type="datetimeFigureOut">
              <a:rPr lang="en-US" smtClean="0"/>
              <a:t>11/30/2021</a:t>
            </a:fld>
            <a:endParaRPr lang="en-US"/>
          </a:p>
        </p:txBody>
      </p:sp>
      <p:sp>
        <p:nvSpPr>
          <p:cNvPr id="4" name="Footer Placeholder 3">
            <a:extLst>
              <a:ext uri="{FF2B5EF4-FFF2-40B4-BE49-F238E27FC236}">
                <a16:creationId xmlns:a16="http://schemas.microsoft.com/office/drawing/2014/main" id="{306170D8-1779-439C-BEE8-3BBFC5076B68}"/>
              </a:ext>
            </a:extLst>
          </p:cNvPr>
          <p:cNvSpPr>
            <a:spLocks noGrp="1"/>
          </p:cNvSpPr>
          <p:nvPr>
            <p:ph type="ftr" sz="quarter" idx="2"/>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CC8DD64-7E32-46AD-9DCC-5D6F3D09E2D8}"/>
              </a:ext>
            </a:extLst>
          </p:cNvPr>
          <p:cNvSpPr>
            <a:spLocks noGrp="1"/>
          </p:cNvSpPr>
          <p:nvPr>
            <p:ph type="sldNum" sz="quarter" idx="3"/>
          </p:nvPr>
        </p:nvSpPr>
        <p:spPr>
          <a:xfrm>
            <a:off x="4143375" y="9120188"/>
            <a:ext cx="3170238" cy="481012"/>
          </a:xfrm>
          <a:prstGeom prst="rect">
            <a:avLst/>
          </a:prstGeom>
        </p:spPr>
        <p:txBody>
          <a:bodyPr vert="horz" lIns="91440" tIns="45720" rIns="91440" bIns="45720" rtlCol="0" anchor="b"/>
          <a:lstStyle>
            <a:lvl1pPr algn="r">
              <a:defRPr sz="1200"/>
            </a:lvl1pPr>
          </a:lstStyle>
          <a:p>
            <a:fld id="{E64A257A-734B-48AF-B01E-7D4A6F334248}" type="slidenum">
              <a:rPr lang="en-US" smtClean="0"/>
              <a:t>‹#›</a:t>
            </a:fld>
            <a:endParaRPr lang="en-US"/>
          </a:p>
        </p:txBody>
      </p:sp>
    </p:spTree>
    <p:extLst>
      <p:ext uri="{BB962C8B-B14F-4D97-AF65-F5344CB8AC3E}">
        <p14:creationId xmlns:p14="http://schemas.microsoft.com/office/powerpoint/2010/main" val="190029380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5BF690B2-C9E9-4BE5-88DC-384D05A959D7}" type="datetimeFigureOut">
              <a:rPr lang="en-US" smtClean="0"/>
              <a:t>11/30/2021</a:t>
            </a:fld>
            <a:endParaRPr lang="en-US"/>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7C5BB12E-7541-48BF-9243-D859258A06CB}" type="slidenum">
              <a:rPr lang="en-US" smtClean="0"/>
              <a:t>‹#›</a:t>
            </a:fld>
            <a:endParaRPr lang="en-US"/>
          </a:p>
        </p:txBody>
      </p:sp>
    </p:spTree>
    <p:extLst>
      <p:ext uri="{BB962C8B-B14F-4D97-AF65-F5344CB8AC3E}">
        <p14:creationId xmlns:p14="http://schemas.microsoft.com/office/powerpoint/2010/main" val="15637317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7CF9AC11-4144-44FC-8D73-6CF39A7433B4}"/>
              </a:ext>
            </a:extLst>
          </p:cNvPr>
          <p:cNvSpPr/>
          <p:nvPr userDrawn="1"/>
        </p:nvSpPr>
        <p:spPr>
          <a:xfrm>
            <a:off x="71336" y="6356351"/>
            <a:ext cx="8968902" cy="446526"/>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lvl1pPr>
              <a:defRPr b="1">
                <a:solidFill>
                  <a:schemeClr val="bg1"/>
                </a:solidFill>
              </a:defRPr>
            </a:lvl1pPr>
          </a:lstStyle>
          <a:p>
            <a:fld id="{5F63ED78-21F8-4E6F-BFF1-94DDA4FB5361}" type="datetime8">
              <a:rPr lang="en-US" smtClean="0"/>
              <a:t>11/30/2021 8:32 PM</a:t>
            </a:fld>
            <a:endParaRPr lang="en-US" dirty="0"/>
          </a:p>
        </p:txBody>
      </p:sp>
      <p:sp>
        <p:nvSpPr>
          <p:cNvPr id="6" name="Slide Number Placeholder 5"/>
          <p:cNvSpPr>
            <a:spLocks noGrp="1"/>
          </p:cNvSpPr>
          <p:nvPr>
            <p:ph type="sldNum" sz="quarter" idx="12"/>
          </p:nvPr>
        </p:nvSpPr>
        <p:spPr/>
        <p:txBody>
          <a:bodyPr/>
          <a:lstStyle>
            <a:lvl1pPr>
              <a:defRPr b="1">
                <a:solidFill>
                  <a:schemeClr val="bg1"/>
                </a:solidFill>
              </a:defRPr>
            </a:lvl1pPr>
          </a:lstStyle>
          <a:p>
            <a:fld id="{727B383C-48F7-4079-A8E5-69741E5EF663}" type="slidenum">
              <a:rPr lang="en-US" smtClean="0"/>
              <a:pPr/>
              <a:t>‹#›</a:t>
            </a:fld>
            <a:endParaRPr lang="en-US"/>
          </a:p>
        </p:txBody>
      </p:sp>
      <p:sp>
        <p:nvSpPr>
          <p:cNvPr id="8" name="Rectangle 7">
            <a:extLst>
              <a:ext uri="{FF2B5EF4-FFF2-40B4-BE49-F238E27FC236}">
                <a16:creationId xmlns:a16="http://schemas.microsoft.com/office/drawing/2014/main" id="{B67DBD93-7A13-4864-983B-644D7CB5DA76}"/>
              </a:ext>
            </a:extLst>
          </p:cNvPr>
          <p:cNvSpPr/>
          <p:nvPr userDrawn="1"/>
        </p:nvSpPr>
        <p:spPr>
          <a:xfrm>
            <a:off x="71336" y="6258125"/>
            <a:ext cx="8968902" cy="7423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a:extLst>
              <a:ext uri="{FF2B5EF4-FFF2-40B4-BE49-F238E27FC236}">
                <a16:creationId xmlns:a16="http://schemas.microsoft.com/office/drawing/2014/main" id="{904C56B5-AE67-44B6-AED9-755A62DB2964}"/>
              </a:ext>
            </a:extLst>
          </p:cNvPr>
          <p:cNvPicPr>
            <a:picLocks noChangeAspect="1"/>
          </p:cNvPicPr>
          <p:nvPr userDrawn="1"/>
        </p:nvPicPr>
        <p:blipFill>
          <a:blip r:embed="rId2"/>
          <a:stretch>
            <a:fillRect/>
          </a:stretch>
        </p:blipFill>
        <p:spPr>
          <a:xfrm>
            <a:off x="7334935" y="5322063"/>
            <a:ext cx="1763670" cy="973181"/>
          </a:xfrm>
          <a:prstGeom prst="rect">
            <a:avLst/>
          </a:prstGeom>
        </p:spPr>
      </p:pic>
    </p:spTree>
    <p:extLst>
      <p:ext uri="{BB962C8B-B14F-4D97-AF65-F5344CB8AC3E}">
        <p14:creationId xmlns:p14="http://schemas.microsoft.com/office/powerpoint/2010/main" val="60943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200CE5-EEE0-4242-8EDD-12DE17B461EE}" type="datetime8">
              <a:rPr lang="en-US" smtClean="0"/>
              <a:t>11/30/2021 8:32 PM</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B383C-48F7-4079-A8E5-69741E5EF663}" type="slidenum">
              <a:rPr lang="en-US" smtClean="0"/>
              <a:t>‹#›</a:t>
            </a:fld>
            <a:endParaRPr lang="en-US"/>
          </a:p>
        </p:txBody>
      </p:sp>
    </p:spTree>
    <p:extLst>
      <p:ext uri="{BB962C8B-B14F-4D97-AF65-F5344CB8AC3E}">
        <p14:creationId xmlns:p14="http://schemas.microsoft.com/office/powerpoint/2010/main" val="30840569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8C22DA6F-A174-414F-9E05-7E223E57DEA5}" type="datetime8">
              <a:rPr lang="en-US" smtClean="0"/>
              <a:t>11/30/2021 8:32 PM</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B383C-48F7-4079-A8E5-69741E5EF663}" type="slidenum">
              <a:rPr lang="en-US" smtClean="0"/>
              <a:t>‹#›</a:t>
            </a:fld>
            <a:endParaRPr lang="en-US"/>
          </a:p>
        </p:txBody>
      </p:sp>
    </p:spTree>
    <p:extLst>
      <p:ext uri="{BB962C8B-B14F-4D97-AF65-F5344CB8AC3E}">
        <p14:creationId xmlns:p14="http://schemas.microsoft.com/office/powerpoint/2010/main" val="141280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D799B20-6C63-4550-83BB-9EF55B3243E4}" type="datetime8">
              <a:rPr lang="en-US" smtClean="0"/>
              <a:t>11/30/2021 8:32 PM</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B383C-48F7-4079-A8E5-69741E5EF663}" type="slidenum">
              <a:rPr lang="en-US" smtClean="0"/>
              <a:t>‹#›</a:t>
            </a:fld>
            <a:endParaRPr lang="en-US"/>
          </a:p>
        </p:txBody>
      </p:sp>
      <p:pic>
        <p:nvPicPr>
          <p:cNvPr id="7" name="Picture 6">
            <a:extLst>
              <a:ext uri="{FF2B5EF4-FFF2-40B4-BE49-F238E27FC236}">
                <a16:creationId xmlns:a16="http://schemas.microsoft.com/office/drawing/2014/main" id="{AAEC1D0C-E2B1-45A2-8228-91A0A758AC22}"/>
              </a:ext>
            </a:extLst>
          </p:cNvPr>
          <p:cNvPicPr>
            <a:picLocks noChangeAspect="1"/>
          </p:cNvPicPr>
          <p:nvPr userDrawn="1"/>
        </p:nvPicPr>
        <p:blipFill>
          <a:blip r:embed="rId2"/>
          <a:stretch>
            <a:fillRect/>
          </a:stretch>
        </p:blipFill>
        <p:spPr>
          <a:xfrm>
            <a:off x="4077878" y="6293239"/>
            <a:ext cx="988244" cy="545306"/>
          </a:xfrm>
          <a:prstGeom prst="rect">
            <a:avLst/>
          </a:prstGeom>
        </p:spPr>
      </p:pic>
    </p:spTree>
    <p:extLst>
      <p:ext uri="{BB962C8B-B14F-4D97-AF65-F5344CB8AC3E}">
        <p14:creationId xmlns:p14="http://schemas.microsoft.com/office/powerpoint/2010/main" val="37175745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8CB17C6B-58F3-453C-8A3D-DA1E97B72EDB}" type="datetime8">
              <a:rPr lang="en-US" smtClean="0"/>
              <a:t>11/30/2021 8:32 PM</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27B383C-48F7-4079-A8E5-69741E5EF663}" type="slidenum">
              <a:rPr lang="en-US" smtClean="0"/>
              <a:t>‹#›</a:t>
            </a:fld>
            <a:endParaRPr lang="en-US"/>
          </a:p>
        </p:txBody>
      </p:sp>
    </p:spTree>
    <p:extLst>
      <p:ext uri="{BB962C8B-B14F-4D97-AF65-F5344CB8AC3E}">
        <p14:creationId xmlns:p14="http://schemas.microsoft.com/office/powerpoint/2010/main" val="36445706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0F570EF-17A7-40F4-B4C8-BCE4E7F1895D}" type="datetime8">
              <a:rPr lang="en-US" smtClean="0"/>
              <a:t>11/30/2021 8:32 PM</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B383C-48F7-4079-A8E5-69741E5EF663}" type="slidenum">
              <a:rPr lang="en-US" smtClean="0"/>
              <a:t>‹#›</a:t>
            </a:fld>
            <a:endParaRPr lang="en-US"/>
          </a:p>
        </p:txBody>
      </p:sp>
    </p:spTree>
    <p:extLst>
      <p:ext uri="{BB962C8B-B14F-4D97-AF65-F5344CB8AC3E}">
        <p14:creationId xmlns:p14="http://schemas.microsoft.com/office/powerpoint/2010/main" val="27247262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62024B56-D26C-4AA7-9E12-34DBE79F5B12}" type="datetime8">
              <a:rPr lang="en-US" smtClean="0"/>
              <a:t>11/30/2021 8:32 PM</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27B383C-48F7-4079-A8E5-69741E5EF663}" type="slidenum">
              <a:rPr lang="en-US" smtClean="0"/>
              <a:t>‹#›</a:t>
            </a:fld>
            <a:endParaRPr lang="en-US"/>
          </a:p>
        </p:txBody>
      </p:sp>
    </p:spTree>
    <p:extLst>
      <p:ext uri="{BB962C8B-B14F-4D97-AF65-F5344CB8AC3E}">
        <p14:creationId xmlns:p14="http://schemas.microsoft.com/office/powerpoint/2010/main" val="33139244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639DE484-586B-4C00-91B5-3F67DACE41D3}" type="datetime8">
              <a:rPr lang="en-US" smtClean="0"/>
              <a:t>11/30/2021 8:32 PM</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27B383C-48F7-4079-A8E5-69741E5EF663}" type="slidenum">
              <a:rPr lang="en-US" smtClean="0"/>
              <a:t>‹#›</a:t>
            </a:fld>
            <a:endParaRPr lang="en-US"/>
          </a:p>
        </p:txBody>
      </p:sp>
    </p:spTree>
    <p:extLst>
      <p:ext uri="{BB962C8B-B14F-4D97-AF65-F5344CB8AC3E}">
        <p14:creationId xmlns:p14="http://schemas.microsoft.com/office/powerpoint/2010/main" val="3020750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3C5E9C-B6C2-4E40-839B-069F876E177F}" type="datetime8">
              <a:rPr lang="en-US" smtClean="0"/>
              <a:t>11/30/2021 8:32 PM</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27B383C-48F7-4079-A8E5-69741E5EF663}" type="slidenum">
              <a:rPr lang="en-US" smtClean="0"/>
              <a:t>‹#›</a:t>
            </a:fld>
            <a:endParaRPr lang="en-US"/>
          </a:p>
        </p:txBody>
      </p:sp>
    </p:spTree>
    <p:extLst>
      <p:ext uri="{BB962C8B-B14F-4D97-AF65-F5344CB8AC3E}">
        <p14:creationId xmlns:p14="http://schemas.microsoft.com/office/powerpoint/2010/main" val="160914520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66E4A461-3B47-4D93-A60F-E1D3119F2EBC}" type="datetime8">
              <a:rPr lang="en-US" smtClean="0"/>
              <a:t>11/30/2021 8:32 PM</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B383C-48F7-4079-A8E5-69741E5EF663}" type="slidenum">
              <a:rPr lang="en-US" smtClean="0"/>
              <a:t>‹#›</a:t>
            </a:fld>
            <a:endParaRPr lang="en-US"/>
          </a:p>
        </p:txBody>
      </p:sp>
    </p:spTree>
    <p:extLst>
      <p:ext uri="{BB962C8B-B14F-4D97-AF65-F5344CB8AC3E}">
        <p14:creationId xmlns:p14="http://schemas.microsoft.com/office/powerpoint/2010/main" val="203379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CA475F29-1983-4278-AA38-9E6EFDBD4D1F}" type="datetime8">
              <a:rPr lang="en-US" smtClean="0"/>
              <a:t>11/30/2021 8:32 PM</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27B383C-48F7-4079-A8E5-69741E5EF663}" type="slidenum">
              <a:rPr lang="en-US" smtClean="0"/>
              <a:t>‹#›</a:t>
            </a:fld>
            <a:endParaRPr lang="en-US"/>
          </a:p>
        </p:txBody>
      </p:sp>
    </p:spTree>
    <p:extLst>
      <p:ext uri="{BB962C8B-B14F-4D97-AF65-F5344CB8AC3E}">
        <p14:creationId xmlns:p14="http://schemas.microsoft.com/office/powerpoint/2010/main" val="629847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C99B7C-3F15-4DAB-973C-3B7E56EE63F0}" type="datetime8">
              <a:rPr lang="en-US" smtClean="0"/>
              <a:t>11/30/2021 8:32 PM</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7B383C-48F7-4079-A8E5-69741E5EF663}" type="slidenum">
              <a:rPr lang="en-US" smtClean="0"/>
              <a:t>‹#›</a:t>
            </a:fld>
            <a:endParaRPr lang="en-US"/>
          </a:p>
        </p:txBody>
      </p:sp>
    </p:spTree>
    <p:extLst>
      <p:ext uri="{BB962C8B-B14F-4D97-AF65-F5344CB8AC3E}">
        <p14:creationId xmlns:p14="http://schemas.microsoft.com/office/powerpoint/2010/main" val="247106572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 name="TextBox 68">
            <a:extLst>
              <a:ext uri="{FF2B5EF4-FFF2-40B4-BE49-F238E27FC236}">
                <a16:creationId xmlns:a16="http://schemas.microsoft.com/office/drawing/2014/main" id="{B76E89DA-4403-4BC2-B651-D9596A79AF52}"/>
              </a:ext>
            </a:extLst>
          </p:cNvPr>
          <p:cNvSpPr txBox="1"/>
          <p:nvPr/>
        </p:nvSpPr>
        <p:spPr>
          <a:xfrm>
            <a:off x="2170878" y="1891303"/>
            <a:ext cx="6754387" cy="3385542"/>
          </a:xfrm>
          <a:prstGeom prst="rect">
            <a:avLst/>
          </a:prstGeom>
          <a:noFill/>
        </p:spPr>
        <p:txBody>
          <a:bodyPr wrap="square" rtlCol="0">
            <a:spAutoFit/>
          </a:bodyPr>
          <a:lstStyle/>
          <a:p>
            <a:pPr algn="r"/>
            <a:r>
              <a:rPr lang="en-US" sz="3600" b="1" dirty="0">
                <a:solidFill>
                  <a:schemeClr val="tx1">
                    <a:lumMod val="65000"/>
                    <a:lumOff val="35000"/>
                  </a:schemeClr>
                </a:solidFill>
              </a:rPr>
              <a:t>The ABCs of Compensation</a:t>
            </a:r>
            <a:br>
              <a:rPr lang="en-US" sz="3200" b="1" dirty="0">
                <a:solidFill>
                  <a:schemeClr val="tx1">
                    <a:lumMod val="65000"/>
                    <a:lumOff val="35000"/>
                  </a:schemeClr>
                </a:solidFill>
              </a:rPr>
            </a:br>
            <a:endParaRPr lang="en-US" sz="3200" b="1" dirty="0">
              <a:solidFill>
                <a:schemeClr val="tx1">
                  <a:lumMod val="65000"/>
                  <a:lumOff val="35000"/>
                </a:schemeClr>
              </a:solidFill>
            </a:endParaRPr>
          </a:p>
          <a:p>
            <a:pPr algn="r"/>
            <a:r>
              <a:rPr lang="en-US" sz="2400" dirty="0">
                <a:solidFill>
                  <a:schemeClr val="tx1">
                    <a:lumMod val="65000"/>
                    <a:lumOff val="35000"/>
                  </a:schemeClr>
                </a:solidFill>
              </a:rPr>
              <a:t>Rahim Bhayani</a:t>
            </a:r>
          </a:p>
          <a:p>
            <a:pPr algn="r"/>
            <a:r>
              <a:rPr lang="en-US" sz="2400" dirty="0">
                <a:solidFill>
                  <a:schemeClr val="tx1">
                    <a:lumMod val="65000"/>
                    <a:lumOff val="35000"/>
                  </a:schemeClr>
                </a:solidFill>
              </a:rPr>
              <a:t>Managing Director, Principle Rewards Consulting </a:t>
            </a:r>
          </a:p>
          <a:p>
            <a:pPr algn="r"/>
            <a:endParaRPr lang="en-US" dirty="0">
              <a:solidFill>
                <a:schemeClr val="tx1">
                  <a:lumMod val="65000"/>
                  <a:lumOff val="35000"/>
                </a:schemeClr>
              </a:solidFill>
            </a:endParaRPr>
          </a:p>
          <a:p>
            <a:pPr algn="r"/>
            <a:r>
              <a:rPr lang="en-US" dirty="0">
                <a:solidFill>
                  <a:schemeClr val="tx1">
                    <a:lumMod val="65000"/>
                    <a:lumOff val="35000"/>
                  </a:schemeClr>
                </a:solidFill>
              </a:rPr>
              <a:t> </a:t>
            </a:r>
          </a:p>
          <a:p>
            <a:pPr algn="r"/>
            <a:r>
              <a:rPr lang="en-US" sz="2000" dirty="0">
                <a:solidFill>
                  <a:schemeClr val="tx1">
                    <a:lumMod val="65000"/>
                    <a:lumOff val="35000"/>
                  </a:schemeClr>
                </a:solidFill>
              </a:rPr>
              <a:t>December 1, 2021</a:t>
            </a:r>
          </a:p>
          <a:p>
            <a:pPr algn="r"/>
            <a:endParaRPr lang="en-US" sz="2100" dirty="0">
              <a:solidFill>
                <a:schemeClr val="tx1">
                  <a:lumMod val="65000"/>
                  <a:lumOff val="35000"/>
                </a:schemeClr>
              </a:solidFill>
            </a:endParaRPr>
          </a:p>
          <a:p>
            <a:pPr algn="r"/>
            <a:endParaRPr lang="en-US" sz="2100" dirty="0">
              <a:solidFill>
                <a:schemeClr val="tx1">
                  <a:lumMod val="65000"/>
                  <a:lumOff val="35000"/>
                </a:schemeClr>
              </a:solidFill>
            </a:endParaRPr>
          </a:p>
        </p:txBody>
      </p:sp>
      <p:sp>
        <p:nvSpPr>
          <p:cNvPr id="74" name="Date Placeholder 73">
            <a:extLst>
              <a:ext uri="{FF2B5EF4-FFF2-40B4-BE49-F238E27FC236}">
                <a16:creationId xmlns:a16="http://schemas.microsoft.com/office/drawing/2014/main" id="{81F38B91-4FC7-4330-ACD8-AB3C74ED2E26}"/>
              </a:ext>
            </a:extLst>
          </p:cNvPr>
          <p:cNvSpPr>
            <a:spLocks noGrp="1"/>
          </p:cNvSpPr>
          <p:nvPr>
            <p:ph type="dt" sz="half" idx="10"/>
          </p:nvPr>
        </p:nvSpPr>
        <p:spPr/>
        <p:txBody>
          <a:bodyPr/>
          <a:lstStyle/>
          <a:p>
            <a:fld id="{4F9E379A-146B-45B8-A2F8-87F90DBB1C33}" type="datetime8">
              <a:rPr lang="en-US" smtClean="0"/>
              <a:t>11/30/2021 8:32 PM</a:t>
            </a:fld>
            <a:endParaRPr lang="en-US" dirty="0"/>
          </a:p>
        </p:txBody>
      </p:sp>
      <p:sp>
        <p:nvSpPr>
          <p:cNvPr id="76" name="Slide Number Placeholder 75">
            <a:extLst>
              <a:ext uri="{FF2B5EF4-FFF2-40B4-BE49-F238E27FC236}">
                <a16:creationId xmlns:a16="http://schemas.microsoft.com/office/drawing/2014/main" id="{CEBED3F9-0A8D-4DA9-9F51-9727B420842F}"/>
              </a:ext>
            </a:extLst>
          </p:cNvPr>
          <p:cNvSpPr>
            <a:spLocks noGrp="1"/>
          </p:cNvSpPr>
          <p:nvPr>
            <p:ph type="sldNum" sz="quarter" idx="12"/>
          </p:nvPr>
        </p:nvSpPr>
        <p:spPr/>
        <p:txBody>
          <a:bodyPr/>
          <a:lstStyle/>
          <a:p>
            <a:fld id="{727B383C-48F7-4079-A8E5-69741E5EF663}" type="slidenum">
              <a:rPr lang="en-US" smtClean="0"/>
              <a:t>1</a:t>
            </a:fld>
            <a:endParaRPr lang="en-US"/>
          </a:p>
        </p:txBody>
      </p:sp>
      <p:pic>
        <p:nvPicPr>
          <p:cNvPr id="2" name="Picture 1">
            <a:extLst>
              <a:ext uri="{FF2B5EF4-FFF2-40B4-BE49-F238E27FC236}">
                <a16:creationId xmlns:a16="http://schemas.microsoft.com/office/drawing/2014/main" id="{25A4F536-CBEC-4AB3-9F16-A0741386A353}"/>
              </a:ext>
            </a:extLst>
          </p:cNvPr>
          <p:cNvPicPr>
            <a:picLocks noChangeAspect="1"/>
          </p:cNvPicPr>
          <p:nvPr/>
        </p:nvPicPr>
        <p:blipFill>
          <a:blip r:embed="rId2"/>
          <a:stretch>
            <a:fillRect/>
          </a:stretch>
        </p:blipFill>
        <p:spPr>
          <a:xfrm>
            <a:off x="7092904" y="0"/>
            <a:ext cx="1905000" cy="1905000"/>
          </a:xfrm>
          <a:prstGeom prst="rect">
            <a:avLst/>
          </a:prstGeom>
        </p:spPr>
      </p:pic>
    </p:spTree>
    <p:extLst>
      <p:ext uri="{BB962C8B-B14F-4D97-AF65-F5344CB8AC3E}">
        <p14:creationId xmlns:p14="http://schemas.microsoft.com/office/powerpoint/2010/main" val="38950625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5B8B383-76EA-4DCC-B277-267202B9B032}"/>
              </a:ext>
            </a:extLst>
          </p:cNvPr>
          <p:cNvSpPr/>
          <p:nvPr/>
        </p:nvSpPr>
        <p:spPr>
          <a:xfrm>
            <a:off x="0" y="123368"/>
            <a:ext cx="9144000" cy="396328"/>
          </a:xfrm>
          <a:prstGeom prst="rect">
            <a:avLst/>
          </a:prstGeom>
          <a:solidFill>
            <a:srgbClr val="5982CB"/>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3A67B8"/>
              </a:buClr>
            </a:pPr>
            <a:r>
              <a:rPr lang="en-US" sz="2600" b="1" dirty="0">
                <a:solidFill>
                  <a:schemeClr val="bg1"/>
                </a:solidFill>
              </a:rPr>
              <a:t>Market Competitive Positioning</a:t>
            </a:r>
          </a:p>
        </p:txBody>
      </p:sp>
      <p:sp>
        <p:nvSpPr>
          <p:cNvPr id="4" name="Date Placeholder 3">
            <a:extLst>
              <a:ext uri="{FF2B5EF4-FFF2-40B4-BE49-F238E27FC236}">
                <a16:creationId xmlns:a16="http://schemas.microsoft.com/office/drawing/2014/main" id="{DEC31C12-5D17-47DF-886F-3136F829BB9B}"/>
              </a:ext>
            </a:extLst>
          </p:cNvPr>
          <p:cNvSpPr>
            <a:spLocks noGrp="1"/>
          </p:cNvSpPr>
          <p:nvPr>
            <p:ph type="dt" sz="half" idx="10"/>
          </p:nvPr>
        </p:nvSpPr>
        <p:spPr/>
        <p:txBody>
          <a:bodyPr/>
          <a:lstStyle/>
          <a:p>
            <a:fld id="{E2C0417D-7275-41C3-AA7E-B1CD95C546FC}" type="datetime8">
              <a:rPr lang="en-US" smtClean="0"/>
              <a:t>11/30/2021 8:32 PM</a:t>
            </a:fld>
            <a:endParaRPr lang="en-US"/>
          </a:p>
        </p:txBody>
      </p:sp>
      <p:sp>
        <p:nvSpPr>
          <p:cNvPr id="5" name="Slide Number Placeholder 4">
            <a:extLst>
              <a:ext uri="{FF2B5EF4-FFF2-40B4-BE49-F238E27FC236}">
                <a16:creationId xmlns:a16="http://schemas.microsoft.com/office/drawing/2014/main" id="{81FF5BF4-4EEB-46E7-A96C-8A3C687BD28C}"/>
              </a:ext>
            </a:extLst>
          </p:cNvPr>
          <p:cNvSpPr>
            <a:spLocks noGrp="1"/>
          </p:cNvSpPr>
          <p:nvPr>
            <p:ph type="sldNum" sz="quarter" idx="12"/>
          </p:nvPr>
        </p:nvSpPr>
        <p:spPr/>
        <p:txBody>
          <a:bodyPr/>
          <a:lstStyle/>
          <a:p>
            <a:fld id="{727B383C-48F7-4079-A8E5-69741E5EF663}" type="slidenum">
              <a:rPr lang="en-US" smtClean="0"/>
              <a:t>10</a:t>
            </a:fld>
            <a:endParaRPr lang="en-US"/>
          </a:p>
        </p:txBody>
      </p:sp>
      <p:sp>
        <p:nvSpPr>
          <p:cNvPr id="14" name="Rectangle 13">
            <a:extLst>
              <a:ext uri="{FF2B5EF4-FFF2-40B4-BE49-F238E27FC236}">
                <a16:creationId xmlns:a16="http://schemas.microsoft.com/office/drawing/2014/main" id="{484B5110-6D8F-4373-9AC9-D0DC3532BD54}"/>
              </a:ext>
            </a:extLst>
          </p:cNvPr>
          <p:cNvSpPr/>
          <p:nvPr/>
        </p:nvSpPr>
        <p:spPr>
          <a:xfrm>
            <a:off x="469388" y="781550"/>
            <a:ext cx="8208445" cy="4498662"/>
          </a:xfrm>
          <a:prstGeom prst="rect">
            <a:avLst/>
          </a:prstGeom>
          <a:solidFill>
            <a:schemeClr val="accent6">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200" dirty="0">
                <a:solidFill>
                  <a:schemeClr val="tx1"/>
                </a:solidFill>
              </a:rPr>
              <a:t>Market Competitive Positioning simply means the </a:t>
            </a:r>
            <a:r>
              <a:rPr lang="en-US" sz="2200" b="1" dirty="0">
                <a:solidFill>
                  <a:schemeClr val="tx1"/>
                </a:solidFill>
              </a:rPr>
              <a:t>conscious placement </a:t>
            </a:r>
            <a:r>
              <a:rPr lang="en-US" sz="2200" dirty="0">
                <a:solidFill>
                  <a:schemeClr val="tx1"/>
                </a:solidFill>
              </a:rPr>
              <a:t>of a company’s compensation levels relative to competitors for business or talent.</a:t>
            </a:r>
          </a:p>
          <a:p>
            <a:endParaRPr lang="en-US" sz="2200" dirty="0">
              <a:solidFill>
                <a:schemeClr val="tx1"/>
              </a:solidFill>
            </a:endParaRPr>
          </a:p>
          <a:p>
            <a:r>
              <a:rPr lang="en-US" sz="2200" dirty="0">
                <a:solidFill>
                  <a:schemeClr val="tx1"/>
                </a:solidFill>
              </a:rPr>
              <a:t>Positioning is defined in terms of “</a:t>
            </a:r>
            <a:r>
              <a:rPr lang="en-US" sz="2200" b="1" dirty="0">
                <a:solidFill>
                  <a:schemeClr val="tx1"/>
                </a:solidFill>
              </a:rPr>
              <a:t>percentiles</a:t>
            </a:r>
            <a:r>
              <a:rPr lang="en-US" sz="2200" dirty="0">
                <a:solidFill>
                  <a:schemeClr val="tx1"/>
                </a:solidFill>
              </a:rPr>
              <a:t>.”  So, for example, if a company positions itself at the 75</a:t>
            </a:r>
            <a:r>
              <a:rPr lang="en-US" sz="2200" baseline="30000" dirty="0">
                <a:solidFill>
                  <a:schemeClr val="tx1"/>
                </a:solidFill>
              </a:rPr>
              <a:t>th</a:t>
            </a:r>
            <a:r>
              <a:rPr lang="en-US" sz="2200" dirty="0">
                <a:solidFill>
                  <a:schemeClr val="tx1"/>
                </a:solidFill>
              </a:rPr>
              <a:t> percentile of the market, this means that they pay better than 75% of the companies that they compete with for business or talent.</a:t>
            </a:r>
          </a:p>
          <a:p>
            <a:endParaRPr lang="en-US" sz="2200" dirty="0">
              <a:solidFill>
                <a:schemeClr val="tx1"/>
              </a:solidFill>
            </a:endParaRPr>
          </a:p>
          <a:p>
            <a:r>
              <a:rPr lang="en-US" sz="2200" dirty="0">
                <a:solidFill>
                  <a:schemeClr val="tx1"/>
                </a:solidFill>
              </a:rPr>
              <a:t>A very typical positioning would be </a:t>
            </a:r>
            <a:r>
              <a:rPr lang="en-US" sz="2200" b="1" dirty="0">
                <a:solidFill>
                  <a:schemeClr val="tx1"/>
                </a:solidFill>
              </a:rPr>
              <a:t>“Median” or 50</a:t>
            </a:r>
            <a:r>
              <a:rPr lang="en-US" sz="2200" b="1" baseline="30000" dirty="0">
                <a:solidFill>
                  <a:schemeClr val="tx1"/>
                </a:solidFill>
              </a:rPr>
              <a:t>th</a:t>
            </a:r>
            <a:r>
              <a:rPr lang="en-US" sz="2200" b="1" dirty="0">
                <a:solidFill>
                  <a:schemeClr val="tx1"/>
                </a:solidFill>
              </a:rPr>
              <a:t> percentile</a:t>
            </a:r>
            <a:r>
              <a:rPr lang="en-US" sz="2200" dirty="0">
                <a:solidFill>
                  <a:schemeClr val="tx1"/>
                </a:solidFill>
              </a:rPr>
              <a:t>, which means the company pays better than 50% of the companies that they compete with for business or talent.</a:t>
            </a:r>
            <a:r>
              <a:rPr lang="en-CA" sz="2200" dirty="0">
                <a:solidFill>
                  <a:schemeClr val="tx1"/>
                </a:solidFill>
              </a:rPr>
              <a:t>  This is the safe, “middle path”!</a:t>
            </a:r>
            <a:endParaRPr lang="en-US" sz="2200" dirty="0">
              <a:solidFill>
                <a:schemeClr val="tx1"/>
              </a:solidFill>
            </a:endParaRPr>
          </a:p>
        </p:txBody>
      </p:sp>
    </p:spTree>
    <p:extLst>
      <p:ext uri="{BB962C8B-B14F-4D97-AF65-F5344CB8AC3E}">
        <p14:creationId xmlns:p14="http://schemas.microsoft.com/office/powerpoint/2010/main" val="28558968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5B8B383-76EA-4DCC-B277-267202B9B032}"/>
              </a:ext>
            </a:extLst>
          </p:cNvPr>
          <p:cNvSpPr/>
          <p:nvPr/>
        </p:nvSpPr>
        <p:spPr>
          <a:xfrm>
            <a:off x="0" y="123368"/>
            <a:ext cx="9144000" cy="396328"/>
          </a:xfrm>
          <a:prstGeom prst="rect">
            <a:avLst/>
          </a:prstGeom>
          <a:solidFill>
            <a:srgbClr val="5982CB"/>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3A67B8"/>
              </a:buClr>
            </a:pPr>
            <a:r>
              <a:rPr lang="en-US" sz="2600" b="1" dirty="0">
                <a:solidFill>
                  <a:schemeClr val="bg1"/>
                </a:solidFill>
              </a:rPr>
              <a:t>Market Competitive Positioning</a:t>
            </a:r>
          </a:p>
        </p:txBody>
      </p:sp>
      <p:sp>
        <p:nvSpPr>
          <p:cNvPr id="4" name="Date Placeholder 3">
            <a:extLst>
              <a:ext uri="{FF2B5EF4-FFF2-40B4-BE49-F238E27FC236}">
                <a16:creationId xmlns:a16="http://schemas.microsoft.com/office/drawing/2014/main" id="{DEC31C12-5D17-47DF-886F-3136F829BB9B}"/>
              </a:ext>
            </a:extLst>
          </p:cNvPr>
          <p:cNvSpPr>
            <a:spLocks noGrp="1"/>
          </p:cNvSpPr>
          <p:nvPr>
            <p:ph type="dt" sz="half" idx="10"/>
          </p:nvPr>
        </p:nvSpPr>
        <p:spPr/>
        <p:txBody>
          <a:bodyPr/>
          <a:lstStyle/>
          <a:p>
            <a:fld id="{E2C0417D-7275-41C3-AA7E-B1CD95C546FC}" type="datetime8">
              <a:rPr lang="en-US" smtClean="0"/>
              <a:t>11/30/2021 9:06 PM</a:t>
            </a:fld>
            <a:endParaRPr lang="en-US"/>
          </a:p>
        </p:txBody>
      </p:sp>
      <p:sp>
        <p:nvSpPr>
          <p:cNvPr id="5" name="Slide Number Placeholder 4">
            <a:extLst>
              <a:ext uri="{FF2B5EF4-FFF2-40B4-BE49-F238E27FC236}">
                <a16:creationId xmlns:a16="http://schemas.microsoft.com/office/drawing/2014/main" id="{81FF5BF4-4EEB-46E7-A96C-8A3C687BD28C}"/>
              </a:ext>
            </a:extLst>
          </p:cNvPr>
          <p:cNvSpPr>
            <a:spLocks noGrp="1"/>
          </p:cNvSpPr>
          <p:nvPr>
            <p:ph type="sldNum" sz="quarter" idx="12"/>
          </p:nvPr>
        </p:nvSpPr>
        <p:spPr/>
        <p:txBody>
          <a:bodyPr/>
          <a:lstStyle/>
          <a:p>
            <a:fld id="{727B383C-48F7-4079-A8E5-69741E5EF663}" type="slidenum">
              <a:rPr lang="en-US" smtClean="0"/>
              <a:t>11</a:t>
            </a:fld>
            <a:endParaRPr lang="en-US"/>
          </a:p>
        </p:txBody>
      </p:sp>
      <p:sp>
        <p:nvSpPr>
          <p:cNvPr id="14" name="Rectangle 13">
            <a:extLst>
              <a:ext uri="{FF2B5EF4-FFF2-40B4-BE49-F238E27FC236}">
                <a16:creationId xmlns:a16="http://schemas.microsoft.com/office/drawing/2014/main" id="{484B5110-6D8F-4373-9AC9-D0DC3532BD54}"/>
              </a:ext>
            </a:extLst>
          </p:cNvPr>
          <p:cNvSpPr/>
          <p:nvPr/>
        </p:nvSpPr>
        <p:spPr>
          <a:xfrm>
            <a:off x="155628" y="880166"/>
            <a:ext cx="4447280" cy="1106191"/>
          </a:xfrm>
          <a:prstGeom prst="rect">
            <a:avLst/>
          </a:prstGeom>
          <a:solidFill>
            <a:schemeClr val="accent4">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Does a company consciously target a particular </a:t>
            </a:r>
            <a:r>
              <a:rPr lang="en-US" b="1" u="sng" dirty="0">
                <a:solidFill>
                  <a:schemeClr val="tx1"/>
                </a:solidFill>
              </a:rPr>
              <a:t>“position”</a:t>
            </a:r>
            <a:r>
              <a:rPr lang="en-US" dirty="0">
                <a:solidFill>
                  <a:schemeClr val="tx1"/>
                </a:solidFill>
              </a:rPr>
              <a:t> in the market? P25 – P50 – P75:  Does a company have a reliable annual way to understand the market data?</a:t>
            </a:r>
            <a:endParaRPr lang="en-CA" dirty="0">
              <a:solidFill>
                <a:schemeClr val="tx1"/>
              </a:solidFill>
            </a:endParaRPr>
          </a:p>
        </p:txBody>
      </p:sp>
      <p:sp>
        <p:nvSpPr>
          <p:cNvPr id="15" name="Rectangle 14">
            <a:extLst>
              <a:ext uri="{FF2B5EF4-FFF2-40B4-BE49-F238E27FC236}">
                <a16:creationId xmlns:a16="http://schemas.microsoft.com/office/drawing/2014/main" id="{BD632781-9663-4A8A-8C84-6B5890128776}"/>
              </a:ext>
            </a:extLst>
          </p:cNvPr>
          <p:cNvSpPr/>
          <p:nvPr/>
        </p:nvSpPr>
        <p:spPr>
          <a:xfrm>
            <a:off x="155628" y="2311943"/>
            <a:ext cx="4447280" cy="1106191"/>
          </a:xfrm>
          <a:prstGeom prst="rect">
            <a:avLst/>
          </a:prstGeom>
          <a:solidFill>
            <a:schemeClr val="accent4">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Does a company have access to a compensation consultant (in-house or external) to interpret and understand the data?</a:t>
            </a:r>
            <a:endParaRPr lang="en-CA" dirty="0">
              <a:solidFill>
                <a:schemeClr val="tx1"/>
              </a:solidFill>
            </a:endParaRPr>
          </a:p>
        </p:txBody>
      </p:sp>
      <p:sp>
        <p:nvSpPr>
          <p:cNvPr id="16" name="Rectangle 15">
            <a:extLst>
              <a:ext uri="{FF2B5EF4-FFF2-40B4-BE49-F238E27FC236}">
                <a16:creationId xmlns:a16="http://schemas.microsoft.com/office/drawing/2014/main" id="{3FF670B9-29B6-4471-83D7-4A2438AC4B4D}"/>
              </a:ext>
            </a:extLst>
          </p:cNvPr>
          <p:cNvSpPr/>
          <p:nvPr/>
        </p:nvSpPr>
        <p:spPr>
          <a:xfrm>
            <a:off x="155628" y="3797507"/>
            <a:ext cx="4447280" cy="1106191"/>
          </a:xfrm>
          <a:prstGeom prst="rect">
            <a:avLst/>
          </a:prstGeom>
          <a:solidFill>
            <a:schemeClr val="accent4">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Does a company have the wherewithal to convert market data into stable, consistent pay frameworks (pay ranges).</a:t>
            </a:r>
            <a:endParaRPr lang="en-CA" dirty="0">
              <a:solidFill>
                <a:schemeClr val="tx1"/>
              </a:solidFill>
            </a:endParaRPr>
          </a:p>
        </p:txBody>
      </p:sp>
      <p:pic>
        <p:nvPicPr>
          <p:cNvPr id="18" name="Picture 17">
            <a:extLst>
              <a:ext uri="{FF2B5EF4-FFF2-40B4-BE49-F238E27FC236}">
                <a16:creationId xmlns:a16="http://schemas.microsoft.com/office/drawing/2014/main" id="{E7E1259E-735C-43D7-BC91-A23B7D0CE1C1}"/>
              </a:ext>
            </a:extLst>
          </p:cNvPr>
          <p:cNvPicPr>
            <a:picLocks noChangeAspect="1"/>
          </p:cNvPicPr>
          <p:nvPr/>
        </p:nvPicPr>
        <p:blipFill>
          <a:blip r:embed="rId2"/>
          <a:stretch>
            <a:fillRect/>
          </a:stretch>
        </p:blipFill>
        <p:spPr>
          <a:xfrm>
            <a:off x="4970463" y="849387"/>
            <a:ext cx="3958386" cy="4365069"/>
          </a:xfrm>
          <a:prstGeom prst="rect">
            <a:avLst/>
          </a:prstGeom>
        </p:spPr>
      </p:pic>
    </p:spTree>
    <p:extLst>
      <p:ext uri="{BB962C8B-B14F-4D97-AF65-F5344CB8AC3E}">
        <p14:creationId xmlns:p14="http://schemas.microsoft.com/office/powerpoint/2010/main" val="5544236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5B8B383-76EA-4DCC-B277-267202B9B032}"/>
              </a:ext>
            </a:extLst>
          </p:cNvPr>
          <p:cNvSpPr/>
          <p:nvPr/>
        </p:nvSpPr>
        <p:spPr>
          <a:xfrm>
            <a:off x="0" y="123368"/>
            <a:ext cx="9144000" cy="396328"/>
          </a:xfrm>
          <a:prstGeom prst="rect">
            <a:avLst/>
          </a:prstGeom>
          <a:solidFill>
            <a:srgbClr val="5982CB"/>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3A67B8"/>
              </a:buClr>
            </a:pPr>
            <a:r>
              <a:rPr lang="en-US" sz="2600" b="1" dirty="0">
                <a:solidFill>
                  <a:schemeClr val="bg1"/>
                </a:solidFill>
              </a:rPr>
              <a:t>Market Competitive Positioning</a:t>
            </a:r>
          </a:p>
        </p:txBody>
      </p:sp>
      <p:sp>
        <p:nvSpPr>
          <p:cNvPr id="4" name="Date Placeholder 3">
            <a:extLst>
              <a:ext uri="{FF2B5EF4-FFF2-40B4-BE49-F238E27FC236}">
                <a16:creationId xmlns:a16="http://schemas.microsoft.com/office/drawing/2014/main" id="{DEC31C12-5D17-47DF-886F-3136F829BB9B}"/>
              </a:ext>
            </a:extLst>
          </p:cNvPr>
          <p:cNvSpPr>
            <a:spLocks noGrp="1"/>
          </p:cNvSpPr>
          <p:nvPr>
            <p:ph type="dt" sz="half" idx="10"/>
          </p:nvPr>
        </p:nvSpPr>
        <p:spPr/>
        <p:txBody>
          <a:bodyPr/>
          <a:lstStyle/>
          <a:p>
            <a:fld id="{E2C0417D-7275-41C3-AA7E-B1CD95C546FC}" type="datetime8">
              <a:rPr lang="en-US" smtClean="0"/>
              <a:t>11/30/2021 8:38 PM</a:t>
            </a:fld>
            <a:endParaRPr lang="en-US"/>
          </a:p>
        </p:txBody>
      </p:sp>
      <p:sp>
        <p:nvSpPr>
          <p:cNvPr id="5" name="Slide Number Placeholder 4">
            <a:extLst>
              <a:ext uri="{FF2B5EF4-FFF2-40B4-BE49-F238E27FC236}">
                <a16:creationId xmlns:a16="http://schemas.microsoft.com/office/drawing/2014/main" id="{81FF5BF4-4EEB-46E7-A96C-8A3C687BD28C}"/>
              </a:ext>
            </a:extLst>
          </p:cNvPr>
          <p:cNvSpPr>
            <a:spLocks noGrp="1"/>
          </p:cNvSpPr>
          <p:nvPr>
            <p:ph type="sldNum" sz="quarter" idx="12"/>
          </p:nvPr>
        </p:nvSpPr>
        <p:spPr/>
        <p:txBody>
          <a:bodyPr/>
          <a:lstStyle/>
          <a:p>
            <a:fld id="{727B383C-48F7-4079-A8E5-69741E5EF663}" type="slidenum">
              <a:rPr lang="en-US" smtClean="0"/>
              <a:t>12</a:t>
            </a:fld>
            <a:endParaRPr lang="en-US"/>
          </a:p>
        </p:txBody>
      </p:sp>
      <p:sp>
        <p:nvSpPr>
          <p:cNvPr id="14" name="Rectangle 13">
            <a:extLst>
              <a:ext uri="{FF2B5EF4-FFF2-40B4-BE49-F238E27FC236}">
                <a16:creationId xmlns:a16="http://schemas.microsoft.com/office/drawing/2014/main" id="{484B5110-6D8F-4373-9AC9-D0DC3532BD54}"/>
              </a:ext>
            </a:extLst>
          </p:cNvPr>
          <p:cNvSpPr/>
          <p:nvPr/>
        </p:nvSpPr>
        <p:spPr>
          <a:xfrm>
            <a:off x="460427" y="808447"/>
            <a:ext cx="8145691" cy="1108208"/>
          </a:xfrm>
          <a:prstGeom prst="rect">
            <a:avLst/>
          </a:prstGeom>
          <a:solidFill>
            <a:schemeClr val="accent6">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Towers Watson, Mercer, Radford, etc. or Custom Surveys.  All have their pros and cons.  Companies need to understand which data source fits best and that may change depending on the company life cycle.</a:t>
            </a:r>
            <a:endParaRPr lang="en-CA" sz="2000" dirty="0">
              <a:solidFill>
                <a:schemeClr val="tx1"/>
              </a:solidFill>
            </a:endParaRPr>
          </a:p>
        </p:txBody>
      </p:sp>
      <p:sp>
        <p:nvSpPr>
          <p:cNvPr id="15" name="Rectangle 14">
            <a:extLst>
              <a:ext uri="{FF2B5EF4-FFF2-40B4-BE49-F238E27FC236}">
                <a16:creationId xmlns:a16="http://schemas.microsoft.com/office/drawing/2014/main" id="{BD632781-9663-4A8A-8C84-6B5890128776}"/>
              </a:ext>
            </a:extLst>
          </p:cNvPr>
          <p:cNvSpPr/>
          <p:nvPr/>
        </p:nvSpPr>
        <p:spPr>
          <a:xfrm>
            <a:off x="460427" y="2123692"/>
            <a:ext cx="8145691" cy="1447790"/>
          </a:xfrm>
          <a:prstGeom prst="rect">
            <a:avLst/>
          </a:prstGeom>
          <a:solidFill>
            <a:schemeClr val="accent6">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Specific peer group or “all industry” data cuts?  Market data has a lot of nuance and technical aspects to consider.  This stuff needs to be agreed upon in a framework and then followed YoY, otherwise there is no comparability.</a:t>
            </a:r>
            <a:endParaRPr lang="en-CA" sz="2000" dirty="0">
              <a:solidFill>
                <a:schemeClr val="tx1"/>
              </a:solidFill>
            </a:endParaRPr>
          </a:p>
        </p:txBody>
      </p:sp>
      <p:sp>
        <p:nvSpPr>
          <p:cNvPr id="16" name="Rectangle 15">
            <a:extLst>
              <a:ext uri="{FF2B5EF4-FFF2-40B4-BE49-F238E27FC236}">
                <a16:creationId xmlns:a16="http://schemas.microsoft.com/office/drawing/2014/main" id="{3FF670B9-29B6-4471-83D7-4A2438AC4B4D}"/>
              </a:ext>
            </a:extLst>
          </p:cNvPr>
          <p:cNvSpPr/>
          <p:nvPr/>
        </p:nvSpPr>
        <p:spPr>
          <a:xfrm>
            <a:off x="460427" y="3815443"/>
            <a:ext cx="8145691" cy="1486724"/>
          </a:xfrm>
          <a:prstGeom prst="rect">
            <a:avLst/>
          </a:prstGeom>
          <a:solidFill>
            <a:schemeClr val="accent6">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Companies need to think about a long-term strategy to reliably know the competitiveness of their compensation program, including partnering with the people that have the market data.</a:t>
            </a:r>
            <a:endParaRPr lang="en-CA" sz="2000" dirty="0">
              <a:solidFill>
                <a:schemeClr val="tx1"/>
              </a:solidFill>
            </a:endParaRPr>
          </a:p>
        </p:txBody>
      </p:sp>
    </p:spTree>
    <p:extLst>
      <p:ext uri="{BB962C8B-B14F-4D97-AF65-F5344CB8AC3E}">
        <p14:creationId xmlns:p14="http://schemas.microsoft.com/office/powerpoint/2010/main" val="10573930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5B8B383-76EA-4DCC-B277-267202B9B032}"/>
              </a:ext>
            </a:extLst>
          </p:cNvPr>
          <p:cNvSpPr/>
          <p:nvPr/>
        </p:nvSpPr>
        <p:spPr>
          <a:xfrm>
            <a:off x="0" y="136524"/>
            <a:ext cx="9144000" cy="396328"/>
          </a:xfrm>
          <a:prstGeom prst="rect">
            <a:avLst/>
          </a:prstGeom>
          <a:solidFill>
            <a:srgbClr val="5982CB"/>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3A67B8"/>
              </a:buClr>
            </a:pPr>
            <a:r>
              <a:rPr lang="en-US" sz="2600" b="1" dirty="0">
                <a:solidFill>
                  <a:schemeClr val="bg1"/>
                </a:solidFill>
              </a:rPr>
              <a:t>The ABCs</a:t>
            </a:r>
          </a:p>
        </p:txBody>
      </p:sp>
      <p:sp>
        <p:nvSpPr>
          <p:cNvPr id="4" name="Date Placeholder 3">
            <a:extLst>
              <a:ext uri="{FF2B5EF4-FFF2-40B4-BE49-F238E27FC236}">
                <a16:creationId xmlns:a16="http://schemas.microsoft.com/office/drawing/2014/main" id="{DEC31C12-5D17-47DF-886F-3136F829BB9B}"/>
              </a:ext>
            </a:extLst>
          </p:cNvPr>
          <p:cNvSpPr>
            <a:spLocks noGrp="1"/>
          </p:cNvSpPr>
          <p:nvPr>
            <p:ph type="dt" sz="half" idx="10"/>
          </p:nvPr>
        </p:nvSpPr>
        <p:spPr/>
        <p:txBody>
          <a:bodyPr/>
          <a:lstStyle/>
          <a:p>
            <a:fld id="{E2C0417D-7275-41C3-AA7E-B1CD95C546FC}" type="datetime8">
              <a:rPr lang="en-US" smtClean="0"/>
              <a:t>11/30/2021 8:38 PM</a:t>
            </a:fld>
            <a:endParaRPr lang="en-US"/>
          </a:p>
        </p:txBody>
      </p:sp>
      <p:sp>
        <p:nvSpPr>
          <p:cNvPr id="5" name="Slide Number Placeholder 4">
            <a:extLst>
              <a:ext uri="{FF2B5EF4-FFF2-40B4-BE49-F238E27FC236}">
                <a16:creationId xmlns:a16="http://schemas.microsoft.com/office/drawing/2014/main" id="{81FF5BF4-4EEB-46E7-A96C-8A3C687BD28C}"/>
              </a:ext>
            </a:extLst>
          </p:cNvPr>
          <p:cNvSpPr>
            <a:spLocks noGrp="1"/>
          </p:cNvSpPr>
          <p:nvPr>
            <p:ph type="sldNum" sz="quarter" idx="12"/>
          </p:nvPr>
        </p:nvSpPr>
        <p:spPr/>
        <p:txBody>
          <a:bodyPr/>
          <a:lstStyle/>
          <a:p>
            <a:fld id="{727B383C-48F7-4079-A8E5-69741E5EF663}" type="slidenum">
              <a:rPr lang="en-US" smtClean="0"/>
              <a:t>13</a:t>
            </a:fld>
            <a:endParaRPr lang="en-US"/>
          </a:p>
        </p:txBody>
      </p:sp>
      <p:sp>
        <p:nvSpPr>
          <p:cNvPr id="2" name="Rectangle 1">
            <a:extLst>
              <a:ext uri="{FF2B5EF4-FFF2-40B4-BE49-F238E27FC236}">
                <a16:creationId xmlns:a16="http://schemas.microsoft.com/office/drawing/2014/main" id="{78BEE116-66BA-41BB-9E2B-3D028B455508}"/>
              </a:ext>
            </a:extLst>
          </p:cNvPr>
          <p:cNvSpPr/>
          <p:nvPr/>
        </p:nvSpPr>
        <p:spPr>
          <a:xfrm>
            <a:off x="4625726"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Market Competitive Positioning</a:t>
            </a:r>
            <a:endParaRPr lang="en-CA" sz="2400" b="1" dirty="0"/>
          </a:p>
        </p:txBody>
      </p:sp>
      <p:sp>
        <p:nvSpPr>
          <p:cNvPr id="9" name="Rectangle 8">
            <a:extLst>
              <a:ext uri="{FF2B5EF4-FFF2-40B4-BE49-F238E27FC236}">
                <a16:creationId xmlns:a16="http://schemas.microsoft.com/office/drawing/2014/main" id="{48CAE280-2FDB-4353-89C3-87196DF3D451}"/>
              </a:ext>
            </a:extLst>
          </p:cNvPr>
          <p:cNvSpPr/>
          <p:nvPr/>
        </p:nvSpPr>
        <p:spPr>
          <a:xfrm>
            <a:off x="248813"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Market Forces &amp; Trends</a:t>
            </a:r>
            <a:endParaRPr lang="en-CA" sz="2400" b="1" dirty="0"/>
          </a:p>
        </p:txBody>
      </p:sp>
      <p:sp>
        <p:nvSpPr>
          <p:cNvPr id="10" name="Rectangle 9">
            <a:extLst>
              <a:ext uri="{FF2B5EF4-FFF2-40B4-BE49-F238E27FC236}">
                <a16:creationId xmlns:a16="http://schemas.microsoft.com/office/drawing/2014/main" id="{BBD7289B-A284-451C-A1F9-99447297AA38}"/>
              </a:ext>
            </a:extLst>
          </p:cNvPr>
          <p:cNvSpPr/>
          <p:nvPr/>
        </p:nvSpPr>
        <p:spPr>
          <a:xfrm>
            <a:off x="6815243" y="1373727"/>
            <a:ext cx="2057400" cy="1605134"/>
          </a:xfrm>
          <a:prstGeom prst="rect">
            <a:avLst/>
          </a:prstGeom>
          <a:solidFill>
            <a:schemeClr val="accent5">
              <a:lumMod val="60000"/>
              <a:lumOff val="40000"/>
            </a:schemeClr>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Total Rewards Framework</a:t>
            </a:r>
            <a:endParaRPr lang="en-CA" sz="2400" b="1" dirty="0"/>
          </a:p>
        </p:txBody>
      </p:sp>
      <p:sp>
        <p:nvSpPr>
          <p:cNvPr id="11" name="Rectangle 10">
            <a:extLst>
              <a:ext uri="{FF2B5EF4-FFF2-40B4-BE49-F238E27FC236}">
                <a16:creationId xmlns:a16="http://schemas.microsoft.com/office/drawing/2014/main" id="{7E07DD5E-AC02-49A7-9A3A-C3B726180EBF}"/>
              </a:ext>
            </a:extLst>
          </p:cNvPr>
          <p:cNvSpPr/>
          <p:nvPr/>
        </p:nvSpPr>
        <p:spPr>
          <a:xfrm>
            <a:off x="248813" y="311451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Tax Efficiency &amp; Dollar Optimization</a:t>
            </a:r>
            <a:endParaRPr lang="en-CA" sz="2400" b="1" dirty="0"/>
          </a:p>
        </p:txBody>
      </p:sp>
      <p:sp>
        <p:nvSpPr>
          <p:cNvPr id="12" name="Rectangle 11">
            <a:extLst>
              <a:ext uri="{FF2B5EF4-FFF2-40B4-BE49-F238E27FC236}">
                <a16:creationId xmlns:a16="http://schemas.microsoft.com/office/drawing/2014/main" id="{2AF158D3-0A58-4B95-9610-A580A97AEF46}"/>
              </a:ext>
            </a:extLst>
          </p:cNvPr>
          <p:cNvSpPr/>
          <p:nvPr/>
        </p:nvSpPr>
        <p:spPr>
          <a:xfrm>
            <a:off x="4625726" y="311451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Pay Transparency &amp; Comms</a:t>
            </a:r>
            <a:endParaRPr lang="en-CA" sz="2400" b="1" dirty="0"/>
          </a:p>
        </p:txBody>
      </p:sp>
      <p:sp>
        <p:nvSpPr>
          <p:cNvPr id="13" name="Rectangle 12">
            <a:extLst>
              <a:ext uri="{FF2B5EF4-FFF2-40B4-BE49-F238E27FC236}">
                <a16:creationId xmlns:a16="http://schemas.microsoft.com/office/drawing/2014/main" id="{3E9E6133-49E4-4535-9D11-F0D9BC04F07A}"/>
              </a:ext>
            </a:extLst>
          </p:cNvPr>
          <p:cNvSpPr/>
          <p:nvPr/>
        </p:nvSpPr>
        <p:spPr>
          <a:xfrm>
            <a:off x="6815243" y="308162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Now what???</a:t>
            </a:r>
            <a:endParaRPr lang="en-CA" sz="2400" b="1" dirty="0"/>
          </a:p>
        </p:txBody>
      </p:sp>
      <p:sp>
        <p:nvSpPr>
          <p:cNvPr id="14" name="Rectangle 13">
            <a:extLst>
              <a:ext uri="{FF2B5EF4-FFF2-40B4-BE49-F238E27FC236}">
                <a16:creationId xmlns:a16="http://schemas.microsoft.com/office/drawing/2014/main" id="{52944AC4-050B-4B61-AE71-0C2AC7CE9051}"/>
              </a:ext>
            </a:extLst>
          </p:cNvPr>
          <p:cNvSpPr/>
          <p:nvPr/>
        </p:nvSpPr>
        <p:spPr>
          <a:xfrm>
            <a:off x="2436209"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Employee Value Proposition </a:t>
            </a:r>
            <a:endParaRPr lang="en-CA" sz="2400" b="1" dirty="0"/>
          </a:p>
        </p:txBody>
      </p:sp>
      <p:sp>
        <p:nvSpPr>
          <p:cNvPr id="15" name="Rectangle 14">
            <a:extLst>
              <a:ext uri="{FF2B5EF4-FFF2-40B4-BE49-F238E27FC236}">
                <a16:creationId xmlns:a16="http://schemas.microsoft.com/office/drawing/2014/main" id="{EAFFB840-861D-47D9-B55D-16EA07BED00D}"/>
              </a:ext>
            </a:extLst>
          </p:cNvPr>
          <p:cNvSpPr/>
          <p:nvPr/>
        </p:nvSpPr>
        <p:spPr>
          <a:xfrm>
            <a:off x="2436209" y="311451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Compensation Plan Design </a:t>
            </a:r>
            <a:endParaRPr lang="en-CA" sz="2400" b="1" dirty="0"/>
          </a:p>
        </p:txBody>
      </p:sp>
    </p:spTree>
    <p:extLst>
      <p:ext uri="{BB962C8B-B14F-4D97-AF65-F5344CB8AC3E}">
        <p14:creationId xmlns:p14="http://schemas.microsoft.com/office/powerpoint/2010/main" val="33603532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5B8B383-76EA-4DCC-B277-267202B9B032}"/>
              </a:ext>
            </a:extLst>
          </p:cNvPr>
          <p:cNvSpPr/>
          <p:nvPr/>
        </p:nvSpPr>
        <p:spPr>
          <a:xfrm>
            <a:off x="0" y="136524"/>
            <a:ext cx="9144000" cy="396328"/>
          </a:xfrm>
          <a:prstGeom prst="rect">
            <a:avLst/>
          </a:prstGeom>
          <a:solidFill>
            <a:srgbClr val="5982CB"/>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3A67B8"/>
              </a:buClr>
            </a:pPr>
            <a:r>
              <a:rPr lang="en-US" sz="2600" b="1" dirty="0">
                <a:solidFill>
                  <a:schemeClr val="bg1"/>
                </a:solidFill>
              </a:rPr>
              <a:t>Total Rewards Framework</a:t>
            </a:r>
          </a:p>
        </p:txBody>
      </p:sp>
      <p:sp>
        <p:nvSpPr>
          <p:cNvPr id="4" name="Date Placeholder 3">
            <a:extLst>
              <a:ext uri="{FF2B5EF4-FFF2-40B4-BE49-F238E27FC236}">
                <a16:creationId xmlns:a16="http://schemas.microsoft.com/office/drawing/2014/main" id="{DEC31C12-5D17-47DF-886F-3136F829BB9B}"/>
              </a:ext>
            </a:extLst>
          </p:cNvPr>
          <p:cNvSpPr>
            <a:spLocks noGrp="1"/>
          </p:cNvSpPr>
          <p:nvPr>
            <p:ph type="dt" sz="half" idx="10"/>
          </p:nvPr>
        </p:nvSpPr>
        <p:spPr/>
        <p:txBody>
          <a:bodyPr/>
          <a:lstStyle/>
          <a:p>
            <a:fld id="{E2C0417D-7275-41C3-AA7E-B1CD95C546FC}" type="datetime8">
              <a:rPr lang="en-US" smtClean="0"/>
              <a:t>11/30/2021 8:32 PM</a:t>
            </a:fld>
            <a:endParaRPr lang="en-US"/>
          </a:p>
        </p:txBody>
      </p:sp>
      <p:sp>
        <p:nvSpPr>
          <p:cNvPr id="5" name="Slide Number Placeholder 4">
            <a:extLst>
              <a:ext uri="{FF2B5EF4-FFF2-40B4-BE49-F238E27FC236}">
                <a16:creationId xmlns:a16="http://schemas.microsoft.com/office/drawing/2014/main" id="{81FF5BF4-4EEB-46E7-A96C-8A3C687BD28C}"/>
              </a:ext>
            </a:extLst>
          </p:cNvPr>
          <p:cNvSpPr>
            <a:spLocks noGrp="1"/>
          </p:cNvSpPr>
          <p:nvPr>
            <p:ph type="sldNum" sz="quarter" idx="12"/>
          </p:nvPr>
        </p:nvSpPr>
        <p:spPr/>
        <p:txBody>
          <a:bodyPr/>
          <a:lstStyle/>
          <a:p>
            <a:fld id="{727B383C-48F7-4079-A8E5-69741E5EF663}" type="slidenum">
              <a:rPr lang="en-US" smtClean="0"/>
              <a:t>14</a:t>
            </a:fld>
            <a:endParaRPr lang="en-US"/>
          </a:p>
        </p:txBody>
      </p:sp>
      <p:sp>
        <p:nvSpPr>
          <p:cNvPr id="14" name="Rectangle 13">
            <a:extLst>
              <a:ext uri="{FF2B5EF4-FFF2-40B4-BE49-F238E27FC236}">
                <a16:creationId xmlns:a16="http://schemas.microsoft.com/office/drawing/2014/main" id="{484B5110-6D8F-4373-9AC9-D0DC3532BD54}"/>
              </a:ext>
            </a:extLst>
          </p:cNvPr>
          <p:cNvSpPr/>
          <p:nvPr/>
        </p:nvSpPr>
        <p:spPr>
          <a:xfrm>
            <a:off x="340712" y="1501309"/>
            <a:ext cx="4116987" cy="637009"/>
          </a:xfrm>
          <a:prstGeom prst="rect">
            <a:avLst/>
          </a:prstGeom>
          <a:solidFill>
            <a:schemeClr val="accent4">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Base++ or Total Compensation approach</a:t>
            </a:r>
            <a:endParaRPr lang="en-CA" sz="2000" dirty="0">
              <a:solidFill>
                <a:schemeClr val="tx1"/>
              </a:solidFill>
            </a:endParaRPr>
          </a:p>
        </p:txBody>
      </p:sp>
      <p:sp>
        <p:nvSpPr>
          <p:cNvPr id="15" name="Rectangle 14">
            <a:extLst>
              <a:ext uri="{FF2B5EF4-FFF2-40B4-BE49-F238E27FC236}">
                <a16:creationId xmlns:a16="http://schemas.microsoft.com/office/drawing/2014/main" id="{BD632781-9663-4A8A-8C84-6B5890128776}"/>
              </a:ext>
            </a:extLst>
          </p:cNvPr>
          <p:cNvSpPr/>
          <p:nvPr/>
        </p:nvSpPr>
        <p:spPr>
          <a:xfrm>
            <a:off x="340712" y="2773960"/>
            <a:ext cx="4116987" cy="637009"/>
          </a:xfrm>
          <a:prstGeom prst="rect">
            <a:avLst/>
          </a:prstGeom>
          <a:solidFill>
            <a:schemeClr val="accent4">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Total Compensation or Total Rewards</a:t>
            </a:r>
            <a:endParaRPr lang="en-CA" sz="2000" dirty="0">
              <a:solidFill>
                <a:schemeClr val="tx1"/>
              </a:solidFill>
            </a:endParaRPr>
          </a:p>
        </p:txBody>
      </p:sp>
      <p:sp>
        <p:nvSpPr>
          <p:cNvPr id="16" name="Rectangle 15">
            <a:extLst>
              <a:ext uri="{FF2B5EF4-FFF2-40B4-BE49-F238E27FC236}">
                <a16:creationId xmlns:a16="http://schemas.microsoft.com/office/drawing/2014/main" id="{3FF670B9-29B6-4471-83D7-4A2438AC4B4D}"/>
              </a:ext>
            </a:extLst>
          </p:cNvPr>
          <p:cNvSpPr/>
          <p:nvPr/>
        </p:nvSpPr>
        <p:spPr>
          <a:xfrm>
            <a:off x="340712" y="3941836"/>
            <a:ext cx="4116987" cy="637009"/>
          </a:xfrm>
          <a:prstGeom prst="rect">
            <a:avLst/>
          </a:prstGeom>
          <a:solidFill>
            <a:schemeClr val="accent4">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Do employees understand the company’s rewards pie?</a:t>
            </a:r>
            <a:endParaRPr lang="en-CA" sz="2000" dirty="0">
              <a:solidFill>
                <a:schemeClr val="tx1"/>
              </a:solidFill>
            </a:endParaRPr>
          </a:p>
        </p:txBody>
      </p:sp>
      <p:pic>
        <p:nvPicPr>
          <p:cNvPr id="8" name="Picture 7">
            <a:extLst>
              <a:ext uri="{FF2B5EF4-FFF2-40B4-BE49-F238E27FC236}">
                <a16:creationId xmlns:a16="http://schemas.microsoft.com/office/drawing/2014/main" id="{A087CEBB-B428-49E8-9693-2E4DD1CF5260}"/>
              </a:ext>
            </a:extLst>
          </p:cNvPr>
          <p:cNvPicPr>
            <a:picLocks noChangeAspect="1"/>
          </p:cNvPicPr>
          <p:nvPr/>
        </p:nvPicPr>
        <p:blipFill>
          <a:blip r:embed="rId2"/>
          <a:stretch>
            <a:fillRect/>
          </a:stretch>
        </p:blipFill>
        <p:spPr>
          <a:xfrm>
            <a:off x="4865088" y="990749"/>
            <a:ext cx="4116987" cy="4123929"/>
          </a:xfrm>
          <a:prstGeom prst="rect">
            <a:avLst/>
          </a:prstGeom>
        </p:spPr>
      </p:pic>
    </p:spTree>
    <p:extLst>
      <p:ext uri="{BB962C8B-B14F-4D97-AF65-F5344CB8AC3E}">
        <p14:creationId xmlns:p14="http://schemas.microsoft.com/office/powerpoint/2010/main" val="32418618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5B8B383-76EA-4DCC-B277-267202B9B032}"/>
              </a:ext>
            </a:extLst>
          </p:cNvPr>
          <p:cNvSpPr/>
          <p:nvPr/>
        </p:nvSpPr>
        <p:spPr>
          <a:xfrm>
            <a:off x="0" y="136524"/>
            <a:ext cx="9144000" cy="396328"/>
          </a:xfrm>
          <a:prstGeom prst="rect">
            <a:avLst/>
          </a:prstGeom>
          <a:solidFill>
            <a:srgbClr val="5982CB"/>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3A67B8"/>
              </a:buClr>
            </a:pPr>
            <a:r>
              <a:rPr lang="en-US" sz="2600" b="1" dirty="0">
                <a:solidFill>
                  <a:schemeClr val="bg1"/>
                </a:solidFill>
              </a:rPr>
              <a:t>Total Rewards Framework</a:t>
            </a:r>
          </a:p>
        </p:txBody>
      </p:sp>
      <p:sp>
        <p:nvSpPr>
          <p:cNvPr id="4" name="Date Placeholder 3">
            <a:extLst>
              <a:ext uri="{FF2B5EF4-FFF2-40B4-BE49-F238E27FC236}">
                <a16:creationId xmlns:a16="http://schemas.microsoft.com/office/drawing/2014/main" id="{DEC31C12-5D17-47DF-886F-3136F829BB9B}"/>
              </a:ext>
            </a:extLst>
          </p:cNvPr>
          <p:cNvSpPr>
            <a:spLocks noGrp="1"/>
          </p:cNvSpPr>
          <p:nvPr>
            <p:ph type="dt" sz="half" idx="10"/>
          </p:nvPr>
        </p:nvSpPr>
        <p:spPr/>
        <p:txBody>
          <a:bodyPr/>
          <a:lstStyle/>
          <a:p>
            <a:fld id="{E2C0417D-7275-41C3-AA7E-B1CD95C546FC}" type="datetime8">
              <a:rPr lang="en-US" smtClean="0"/>
              <a:t>11/30/2021 8:32 PM</a:t>
            </a:fld>
            <a:endParaRPr lang="en-US"/>
          </a:p>
        </p:txBody>
      </p:sp>
      <p:sp>
        <p:nvSpPr>
          <p:cNvPr id="5" name="Slide Number Placeholder 4">
            <a:extLst>
              <a:ext uri="{FF2B5EF4-FFF2-40B4-BE49-F238E27FC236}">
                <a16:creationId xmlns:a16="http://schemas.microsoft.com/office/drawing/2014/main" id="{81FF5BF4-4EEB-46E7-A96C-8A3C687BD28C}"/>
              </a:ext>
            </a:extLst>
          </p:cNvPr>
          <p:cNvSpPr>
            <a:spLocks noGrp="1"/>
          </p:cNvSpPr>
          <p:nvPr>
            <p:ph type="sldNum" sz="quarter" idx="12"/>
          </p:nvPr>
        </p:nvSpPr>
        <p:spPr/>
        <p:txBody>
          <a:bodyPr/>
          <a:lstStyle/>
          <a:p>
            <a:fld id="{727B383C-48F7-4079-A8E5-69741E5EF663}" type="slidenum">
              <a:rPr lang="en-US" smtClean="0"/>
              <a:t>15</a:t>
            </a:fld>
            <a:endParaRPr lang="en-US"/>
          </a:p>
        </p:txBody>
      </p:sp>
      <p:sp>
        <p:nvSpPr>
          <p:cNvPr id="14" name="Rectangle 13">
            <a:extLst>
              <a:ext uri="{FF2B5EF4-FFF2-40B4-BE49-F238E27FC236}">
                <a16:creationId xmlns:a16="http://schemas.microsoft.com/office/drawing/2014/main" id="{484B5110-6D8F-4373-9AC9-D0DC3532BD54}"/>
              </a:ext>
            </a:extLst>
          </p:cNvPr>
          <p:cNvSpPr/>
          <p:nvPr/>
        </p:nvSpPr>
        <p:spPr>
          <a:xfrm>
            <a:off x="212965" y="739899"/>
            <a:ext cx="4116987" cy="417253"/>
          </a:xfrm>
          <a:prstGeom prst="rect">
            <a:avLst/>
          </a:prstGeom>
          <a:solidFill>
            <a:schemeClr val="accent6">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Base++ approach</a:t>
            </a:r>
            <a:endParaRPr lang="en-CA" dirty="0">
              <a:solidFill>
                <a:schemeClr val="tx1"/>
              </a:solidFill>
            </a:endParaRPr>
          </a:p>
        </p:txBody>
      </p:sp>
      <p:sp>
        <p:nvSpPr>
          <p:cNvPr id="15" name="Rectangle 14">
            <a:extLst>
              <a:ext uri="{FF2B5EF4-FFF2-40B4-BE49-F238E27FC236}">
                <a16:creationId xmlns:a16="http://schemas.microsoft.com/office/drawing/2014/main" id="{BD632781-9663-4A8A-8C84-6B5890128776}"/>
              </a:ext>
            </a:extLst>
          </p:cNvPr>
          <p:cNvSpPr/>
          <p:nvPr/>
        </p:nvSpPr>
        <p:spPr>
          <a:xfrm>
            <a:off x="212965" y="4170362"/>
            <a:ext cx="4116987" cy="336103"/>
          </a:xfrm>
          <a:prstGeom prst="rect">
            <a:avLst/>
          </a:prstGeom>
          <a:solidFill>
            <a:schemeClr val="accent6">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Total Rewards</a:t>
            </a:r>
            <a:endParaRPr lang="en-CA" dirty="0">
              <a:solidFill>
                <a:schemeClr val="tx1"/>
              </a:solidFill>
            </a:endParaRPr>
          </a:p>
        </p:txBody>
      </p:sp>
      <p:sp>
        <p:nvSpPr>
          <p:cNvPr id="17" name="Rectangle 16">
            <a:extLst>
              <a:ext uri="{FF2B5EF4-FFF2-40B4-BE49-F238E27FC236}">
                <a16:creationId xmlns:a16="http://schemas.microsoft.com/office/drawing/2014/main" id="{EA7C7864-71E7-437C-9E4C-5E47F8208D2E}"/>
              </a:ext>
            </a:extLst>
          </p:cNvPr>
          <p:cNvSpPr/>
          <p:nvPr/>
        </p:nvSpPr>
        <p:spPr>
          <a:xfrm>
            <a:off x="212965" y="2396544"/>
            <a:ext cx="4116987" cy="417253"/>
          </a:xfrm>
          <a:prstGeom prst="rect">
            <a:avLst/>
          </a:prstGeom>
          <a:solidFill>
            <a:schemeClr val="accent6">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Total Compensation approach</a:t>
            </a:r>
            <a:endParaRPr lang="en-CA" dirty="0">
              <a:solidFill>
                <a:schemeClr val="tx1"/>
              </a:solidFill>
            </a:endParaRPr>
          </a:p>
        </p:txBody>
      </p:sp>
      <p:sp>
        <p:nvSpPr>
          <p:cNvPr id="7" name="Rectangle 6">
            <a:extLst>
              <a:ext uri="{FF2B5EF4-FFF2-40B4-BE49-F238E27FC236}">
                <a16:creationId xmlns:a16="http://schemas.microsoft.com/office/drawing/2014/main" id="{748A533C-1659-4225-AC22-520A4DECA38C}"/>
              </a:ext>
            </a:extLst>
          </p:cNvPr>
          <p:cNvSpPr/>
          <p:nvPr/>
        </p:nvSpPr>
        <p:spPr>
          <a:xfrm>
            <a:off x="259976" y="1425387"/>
            <a:ext cx="1479176" cy="643901"/>
          </a:xfrm>
          <a:prstGeom prst="rect">
            <a:avLst/>
          </a:prstGeom>
          <a:solidFill>
            <a:schemeClr val="accent1">
              <a:lumMod val="20000"/>
              <a:lumOff val="80000"/>
            </a:schemeClr>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Base Salary</a:t>
            </a:r>
            <a:endParaRPr lang="en-CA" b="1" dirty="0">
              <a:solidFill>
                <a:schemeClr val="tx1"/>
              </a:solidFill>
            </a:endParaRPr>
          </a:p>
        </p:txBody>
      </p:sp>
      <p:sp>
        <p:nvSpPr>
          <p:cNvPr id="18" name="TextBox 17">
            <a:extLst>
              <a:ext uri="{FF2B5EF4-FFF2-40B4-BE49-F238E27FC236}">
                <a16:creationId xmlns:a16="http://schemas.microsoft.com/office/drawing/2014/main" id="{344C799A-9AD4-4066-8F90-857D539524AE}"/>
              </a:ext>
            </a:extLst>
          </p:cNvPr>
          <p:cNvSpPr txBox="1"/>
          <p:nvPr/>
        </p:nvSpPr>
        <p:spPr>
          <a:xfrm>
            <a:off x="1904438" y="1433791"/>
            <a:ext cx="564777" cy="553998"/>
          </a:xfrm>
          <a:prstGeom prst="rect">
            <a:avLst/>
          </a:prstGeom>
          <a:noFill/>
        </p:spPr>
        <p:txBody>
          <a:bodyPr wrap="square" rtlCol="0">
            <a:spAutoFit/>
          </a:bodyPr>
          <a:lstStyle/>
          <a:p>
            <a:r>
              <a:rPr lang="en-US" sz="3000" dirty="0"/>
              <a:t>+</a:t>
            </a:r>
            <a:endParaRPr lang="en-CA" sz="3000" dirty="0"/>
          </a:p>
        </p:txBody>
      </p:sp>
      <p:sp>
        <p:nvSpPr>
          <p:cNvPr id="19" name="Rectangle 18">
            <a:extLst>
              <a:ext uri="{FF2B5EF4-FFF2-40B4-BE49-F238E27FC236}">
                <a16:creationId xmlns:a16="http://schemas.microsoft.com/office/drawing/2014/main" id="{FAFF2495-8EE2-449E-A39E-B2023A001A61}"/>
              </a:ext>
            </a:extLst>
          </p:cNvPr>
          <p:cNvSpPr/>
          <p:nvPr/>
        </p:nvSpPr>
        <p:spPr>
          <a:xfrm>
            <a:off x="2402540" y="1407441"/>
            <a:ext cx="1479176" cy="64390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Cash Bonus</a:t>
            </a:r>
            <a:endParaRPr lang="en-CA" dirty="0">
              <a:solidFill>
                <a:schemeClr val="tx1"/>
              </a:solidFill>
            </a:endParaRPr>
          </a:p>
        </p:txBody>
      </p:sp>
      <p:sp>
        <p:nvSpPr>
          <p:cNvPr id="20" name="TextBox 19">
            <a:extLst>
              <a:ext uri="{FF2B5EF4-FFF2-40B4-BE49-F238E27FC236}">
                <a16:creationId xmlns:a16="http://schemas.microsoft.com/office/drawing/2014/main" id="{B9B60ED1-8A90-4813-AC0E-FC6BA91DC047}"/>
              </a:ext>
            </a:extLst>
          </p:cNvPr>
          <p:cNvSpPr txBox="1"/>
          <p:nvPr/>
        </p:nvSpPr>
        <p:spPr>
          <a:xfrm>
            <a:off x="4073897" y="1433791"/>
            <a:ext cx="564777" cy="553998"/>
          </a:xfrm>
          <a:prstGeom prst="rect">
            <a:avLst/>
          </a:prstGeom>
          <a:noFill/>
        </p:spPr>
        <p:txBody>
          <a:bodyPr wrap="square" rtlCol="0">
            <a:spAutoFit/>
          </a:bodyPr>
          <a:lstStyle/>
          <a:p>
            <a:r>
              <a:rPr lang="en-US" sz="3000" dirty="0"/>
              <a:t>+</a:t>
            </a:r>
            <a:endParaRPr lang="en-CA" sz="3000" dirty="0"/>
          </a:p>
        </p:txBody>
      </p:sp>
      <p:sp>
        <p:nvSpPr>
          <p:cNvPr id="21" name="Rectangle 20">
            <a:extLst>
              <a:ext uri="{FF2B5EF4-FFF2-40B4-BE49-F238E27FC236}">
                <a16:creationId xmlns:a16="http://schemas.microsoft.com/office/drawing/2014/main" id="{D542BC6A-54C3-4558-B689-E694305156CB}"/>
              </a:ext>
            </a:extLst>
          </p:cNvPr>
          <p:cNvSpPr/>
          <p:nvPr/>
        </p:nvSpPr>
        <p:spPr>
          <a:xfrm>
            <a:off x="4571999" y="1407441"/>
            <a:ext cx="1479176" cy="64390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Long-Term Incentives</a:t>
            </a:r>
            <a:endParaRPr lang="en-CA" dirty="0">
              <a:solidFill>
                <a:schemeClr val="tx1"/>
              </a:solidFill>
            </a:endParaRPr>
          </a:p>
        </p:txBody>
      </p:sp>
      <p:sp>
        <p:nvSpPr>
          <p:cNvPr id="22" name="TextBox 21">
            <a:extLst>
              <a:ext uri="{FF2B5EF4-FFF2-40B4-BE49-F238E27FC236}">
                <a16:creationId xmlns:a16="http://schemas.microsoft.com/office/drawing/2014/main" id="{567EEA34-E91E-4BFB-96F4-AA0BB4429034}"/>
              </a:ext>
            </a:extLst>
          </p:cNvPr>
          <p:cNvSpPr txBox="1"/>
          <p:nvPr/>
        </p:nvSpPr>
        <p:spPr>
          <a:xfrm>
            <a:off x="6237193" y="1425665"/>
            <a:ext cx="564777" cy="553998"/>
          </a:xfrm>
          <a:prstGeom prst="rect">
            <a:avLst/>
          </a:prstGeom>
          <a:noFill/>
        </p:spPr>
        <p:txBody>
          <a:bodyPr wrap="square" rtlCol="0">
            <a:spAutoFit/>
          </a:bodyPr>
          <a:lstStyle/>
          <a:p>
            <a:r>
              <a:rPr lang="en-US" sz="3000" dirty="0"/>
              <a:t>=</a:t>
            </a:r>
            <a:endParaRPr lang="en-CA" sz="3000" dirty="0"/>
          </a:p>
        </p:txBody>
      </p:sp>
      <p:sp>
        <p:nvSpPr>
          <p:cNvPr id="23" name="Rectangle 22">
            <a:extLst>
              <a:ext uri="{FF2B5EF4-FFF2-40B4-BE49-F238E27FC236}">
                <a16:creationId xmlns:a16="http://schemas.microsoft.com/office/drawing/2014/main" id="{2E1C5FED-B2CB-4D3F-8328-FE5A29590502}"/>
              </a:ext>
            </a:extLst>
          </p:cNvPr>
          <p:cNvSpPr/>
          <p:nvPr/>
        </p:nvSpPr>
        <p:spPr>
          <a:xfrm>
            <a:off x="6735295" y="1399315"/>
            <a:ext cx="1675280" cy="64390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Total Compensation</a:t>
            </a:r>
            <a:endParaRPr lang="en-CA" dirty="0">
              <a:solidFill>
                <a:schemeClr val="tx1"/>
              </a:solidFill>
            </a:endParaRPr>
          </a:p>
        </p:txBody>
      </p:sp>
      <p:sp>
        <p:nvSpPr>
          <p:cNvPr id="24" name="Rectangle 23">
            <a:extLst>
              <a:ext uri="{FF2B5EF4-FFF2-40B4-BE49-F238E27FC236}">
                <a16:creationId xmlns:a16="http://schemas.microsoft.com/office/drawing/2014/main" id="{5A1B6889-4EF4-4040-879D-5437BDAF2D0A}"/>
              </a:ext>
            </a:extLst>
          </p:cNvPr>
          <p:cNvSpPr/>
          <p:nvPr/>
        </p:nvSpPr>
        <p:spPr>
          <a:xfrm>
            <a:off x="259975" y="3049759"/>
            <a:ext cx="1577787" cy="643901"/>
          </a:xfrm>
          <a:prstGeom prst="rect">
            <a:avLst/>
          </a:prstGeom>
          <a:solidFill>
            <a:schemeClr val="accent1">
              <a:lumMod val="20000"/>
              <a:lumOff val="80000"/>
            </a:schemeClr>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Total Compensation</a:t>
            </a:r>
            <a:endParaRPr lang="en-CA" b="1" dirty="0">
              <a:solidFill>
                <a:schemeClr val="tx1"/>
              </a:solidFill>
            </a:endParaRPr>
          </a:p>
        </p:txBody>
      </p:sp>
      <p:sp>
        <p:nvSpPr>
          <p:cNvPr id="25" name="TextBox 24">
            <a:extLst>
              <a:ext uri="{FF2B5EF4-FFF2-40B4-BE49-F238E27FC236}">
                <a16:creationId xmlns:a16="http://schemas.microsoft.com/office/drawing/2014/main" id="{63C56808-37B5-482C-8BA6-5B3C1CF6DC6F}"/>
              </a:ext>
            </a:extLst>
          </p:cNvPr>
          <p:cNvSpPr txBox="1"/>
          <p:nvPr/>
        </p:nvSpPr>
        <p:spPr>
          <a:xfrm>
            <a:off x="1942538" y="3086737"/>
            <a:ext cx="564777" cy="553998"/>
          </a:xfrm>
          <a:prstGeom prst="rect">
            <a:avLst/>
          </a:prstGeom>
          <a:noFill/>
        </p:spPr>
        <p:txBody>
          <a:bodyPr wrap="square" rtlCol="0">
            <a:spAutoFit/>
          </a:bodyPr>
          <a:lstStyle/>
          <a:p>
            <a:r>
              <a:rPr lang="en-US" sz="3000" dirty="0"/>
              <a:t>=</a:t>
            </a:r>
            <a:endParaRPr lang="en-CA" sz="3000" dirty="0"/>
          </a:p>
        </p:txBody>
      </p:sp>
      <p:sp>
        <p:nvSpPr>
          <p:cNvPr id="26" name="Rectangle 25">
            <a:extLst>
              <a:ext uri="{FF2B5EF4-FFF2-40B4-BE49-F238E27FC236}">
                <a16:creationId xmlns:a16="http://schemas.microsoft.com/office/drawing/2014/main" id="{0B65A9D5-0769-4845-A868-B9942A94435D}"/>
              </a:ext>
            </a:extLst>
          </p:cNvPr>
          <p:cNvSpPr/>
          <p:nvPr/>
        </p:nvSpPr>
        <p:spPr>
          <a:xfrm>
            <a:off x="2402540" y="3031813"/>
            <a:ext cx="1479176" cy="64390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Base Salary</a:t>
            </a:r>
            <a:endParaRPr lang="en-CA" dirty="0">
              <a:solidFill>
                <a:schemeClr val="tx1"/>
              </a:solidFill>
            </a:endParaRPr>
          </a:p>
        </p:txBody>
      </p:sp>
      <p:sp>
        <p:nvSpPr>
          <p:cNvPr id="27" name="TextBox 26">
            <a:extLst>
              <a:ext uri="{FF2B5EF4-FFF2-40B4-BE49-F238E27FC236}">
                <a16:creationId xmlns:a16="http://schemas.microsoft.com/office/drawing/2014/main" id="{8498B388-ACF5-4D91-BA03-5EC859033F85}"/>
              </a:ext>
            </a:extLst>
          </p:cNvPr>
          <p:cNvSpPr txBox="1"/>
          <p:nvPr/>
        </p:nvSpPr>
        <p:spPr>
          <a:xfrm>
            <a:off x="4007222" y="3086737"/>
            <a:ext cx="564777" cy="553998"/>
          </a:xfrm>
          <a:prstGeom prst="rect">
            <a:avLst/>
          </a:prstGeom>
          <a:noFill/>
        </p:spPr>
        <p:txBody>
          <a:bodyPr wrap="square" rtlCol="0">
            <a:spAutoFit/>
          </a:bodyPr>
          <a:lstStyle/>
          <a:p>
            <a:r>
              <a:rPr lang="en-US" sz="3000" dirty="0"/>
              <a:t>+</a:t>
            </a:r>
            <a:endParaRPr lang="en-CA" sz="3000" dirty="0"/>
          </a:p>
        </p:txBody>
      </p:sp>
      <p:sp>
        <p:nvSpPr>
          <p:cNvPr id="28" name="Rectangle 27">
            <a:extLst>
              <a:ext uri="{FF2B5EF4-FFF2-40B4-BE49-F238E27FC236}">
                <a16:creationId xmlns:a16="http://schemas.microsoft.com/office/drawing/2014/main" id="{9A65B2D2-F591-4FBD-B9E8-FC6540377A66}"/>
              </a:ext>
            </a:extLst>
          </p:cNvPr>
          <p:cNvSpPr/>
          <p:nvPr/>
        </p:nvSpPr>
        <p:spPr>
          <a:xfrm>
            <a:off x="4571999" y="3031813"/>
            <a:ext cx="1479176" cy="64390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Cash Bonus</a:t>
            </a:r>
            <a:endParaRPr lang="en-CA" dirty="0">
              <a:solidFill>
                <a:schemeClr val="tx1"/>
              </a:solidFill>
            </a:endParaRPr>
          </a:p>
        </p:txBody>
      </p:sp>
      <p:sp>
        <p:nvSpPr>
          <p:cNvPr id="29" name="TextBox 28">
            <a:extLst>
              <a:ext uri="{FF2B5EF4-FFF2-40B4-BE49-F238E27FC236}">
                <a16:creationId xmlns:a16="http://schemas.microsoft.com/office/drawing/2014/main" id="{4855E554-172C-4983-8311-ECA7ED815B1A}"/>
              </a:ext>
            </a:extLst>
          </p:cNvPr>
          <p:cNvSpPr txBox="1"/>
          <p:nvPr/>
        </p:nvSpPr>
        <p:spPr>
          <a:xfrm>
            <a:off x="6170518" y="3078611"/>
            <a:ext cx="564777" cy="553998"/>
          </a:xfrm>
          <a:prstGeom prst="rect">
            <a:avLst/>
          </a:prstGeom>
          <a:noFill/>
        </p:spPr>
        <p:txBody>
          <a:bodyPr wrap="square" rtlCol="0">
            <a:spAutoFit/>
          </a:bodyPr>
          <a:lstStyle/>
          <a:p>
            <a:r>
              <a:rPr lang="en-US" sz="3000" dirty="0"/>
              <a:t>+</a:t>
            </a:r>
            <a:endParaRPr lang="en-CA" sz="3000" dirty="0"/>
          </a:p>
        </p:txBody>
      </p:sp>
      <p:sp>
        <p:nvSpPr>
          <p:cNvPr id="30" name="Rectangle 29">
            <a:extLst>
              <a:ext uri="{FF2B5EF4-FFF2-40B4-BE49-F238E27FC236}">
                <a16:creationId xmlns:a16="http://schemas.microsoft.com/office/drawing/2014/main" id="{CC6B6801-6224-40F8-8474-3D8FB29FEB28}"/>
              </a:ext>
            </a:extLst>
          </p:cNvPr>
          <p:cNvSpPr/>
          <p:nvPr/>
        </p:nvSpPr>
        <p:spPr>
          <a:xfrm>
            <a:off x="6735295" y="3023687"/>
            <a:ext cx="1675280" cy="64390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Long-Term Incentives</a:t>
            </a:r>
            <a:endParaRPr lang="en-CA" dirty="0">
              <a:solidFill>
                <a:schemeClr val="tx1"/>
              </a:solidFill>
            </a:endParaRPr>
          </a:p>
        </p:txBody>
      </p:sp>
      <p:sp>
        <p:nvSpPr>
          <p:cNvPr id="31" name="Rectangle 30">
            <a:extLst>
              <a:ext uri="{FF2B5EF4-FFF2-40B4-BE49-F238E27FC236}">
                <a16:creationId xmlns:a16="http://schemas.microsoft.com/office/drawing/2014/main" id="{139BE66F-E429-4E4F-808E-6CC666C27383}"/>
              </a:ext>
            </a:extLst>
          </p:cNvPr>
          <p:cNvSpPr/>
          <p:nvPr/>
        </p:nvSpPr>
        <p:spPr>
          <a:xfrm>
            <a:off x="259975" y="4717218"/>
            <a:ext cx="1577787" cy="561297"/>
          </a:xfrm>
          <a:prstGeom prst="rect">
            <a:avLst/>
          </a:prstGeom>
          <a:solidFill>
            <a:schemeClr val="accent1">
              <a:lumMod val="20000"/>
              <a:lumOff val="80000"/>
            </a:schemeClr>
          </a:solidFill>
          <a:ln w="38100">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b="1" dirty="0">
                <a:solidFill>
                  <a:schemeClr val="tx1"/>
                </a:solidFill>
              </a:rPr>
              <a:t>Total Rewards</a:t>
            </a:r>
            <a:endParaRPr lang="en-CA" b="1" dirty="0">
              <a:solidFill>
                <a:schemeClr val="tx1"/>
              </a:solidFill>
            </a:endParaRPr>
          </a:p>
        </p:txBody>
      </p:sp>
      <p:sp>
        <p:nvSpPr>
          <p:cNvPr id="32" name="TextBox 31">
            <a:extLst>
              <a:ext uri="{FF2B5EF4-FFF2-40B4-BE49-F238E27FC236}">
                <a16:creationId xmlns:a16="http://schemas.microsoft.com/office/drawing/2014/main" id="{E50CD8F8-0C05-4B0B-9B2B-2D4523FC8881}"/>
              </a:ext>
            </a:extLst>
          </p:cNvPr>
          <p:cNvSpPr txBox="1"/>
          <p:nvPr/>
        </p:nvSpPr>
        <p:spPr>
          <a:xfrm>
            <a:off x="1942538" y="4706571"/>
            <a:ext cx="564777" cy="553998"/>
          </a:xfrm>
          <a:prstGeom prst="rect">
            <a:avLst/>
          </a:prstGeom>
          <a:noFill/>
        </p:spPr>
        <p:txBody>
          <a:bodyPr wrap="square" rtlCol="0">
            <a:spAutoFit/>
          </a:bodyPr>
          <a:lstStyle/>
          <a:p>
            <a:r>
              <a:rPr lang="en-US" sz="3000" dirty="0"/>
              <a:t>=</a:t>
            </a:r>
            <a:endParaRPr lang="en-CA" sz="3000" dirty="0"/>
          </a:p>
        </p:txBody>
      </p:sp>
      <p:sp>
        <p:nvSpPr>
          <p:cNvPr id="33" name="Rectangle 32">
            <a:extLst>
              <a:ext uri="{FF2B5EF4-FFF2-40B4-BE49-F238E27FC236}">
                <a16:creationId xmlns:a16="http://schemas.microsoft.com/office/drawing/2014/main" id="{BF55D5F5-0365-4C41-A91A-6A63E0A39AAF}"/>
              </a:ext>
            </a:extLst>
          </p:cNvPr>
          <p:cNvSpPr/>
          <p:nvPr/>
        </p:nvSpPr>
        <p:spPr>
          <a:xfrm>
            <a:off x="2402539" y="4699272"/>
            <a:ext cx="1569385" cy="56129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Total Compensation</a:t>
            </a:r>
            <a:endParaRPr lang="en-CA" dirty="0">
              <a:solidFill>
                <a:schemeClr val="tx1"/>
              </a:solidFill>
            </a:endParaRPr>
          </a:p>
        </p:txBody>
      </p:sp>
      <p:sp>
        <p:nvSpPr>
          <p:cNvPr id="34" name="TextBox 33">
            <a:extLst>
              <a:ext uri="{FF2B5EF4-FFF2-40B4-BE49-F238E27FC236}">
                <a16:creationId xmlns:a16="http://schemas.microsoft.com/office/drawing/2014/main" id="{09B12100-9771-43DF-8018-AB0A5E037C6E}"/>
              </a:ext>
            </a:extLst>
          </p:cNvPr>
          <p:cNvSpPr txBox="1"/>
          <p:nvPr/>
        </p:nvSpPr>
        <p:spPr>
          <a:xfrm>
            <a:off x="4064372" y="4706571"/>
            <a:ext cx="564777" cy="553998"/>
          </a:xfrm>
          <a:prstGeom prst="rect">
            <a:avLst/>
          </a:prstGeom>
          <a:noFill/>
        </p:spPr>
        <p:txBody>
          <a:bodyPr wrap="square" rtlCol="0">
            <a:spAutoFit/>
          </a:bodyPr>
          <a:lstStyle/>
          <a:p>
            <a:r>
              <a:rPr lang="en-US" sz="3000" dirty="0"/>
              <a:t>+</a:t>
            </a:r>
            <a:endParaRPr lang="en-CA" sz="3000" dirty="0"/>
          </a:p>
        </p:txBody>
      </p:sp>
      <p:sp>
        <p:nvSpPr>
          <p:cNvPr id="35" name="Rectangle 34">
            <a:extLst>
              <a:ext uri="{FF2B5EF4-FFF2-40B4-BE49-F238E27FC236}">
                <a16:creationId xmlns:a16="http://schemas.microsoft.com/office/drawing/2014/main" id="{B617031B-973B-486F-AB06-521BD6AACC98}"/>
              </a:ext>
            </a:extLst>
          </p:cNvPr>
          <p:cNvSpPr/>
          <p:nvPr/>
        </p:nvSpPr>
        <p:spPr>
          <a:xfrm>
            <a:off x="4571999" y="4699272"/>
            <a:ext cx="1479176" cy="56129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Health Benefits</a:t>
            </a:r>
            <a:endParaRPr lang="en-CA" dirty="0">
              <a:solidFill>
                <a:schemeClr val="tx1"/>
              </a:solidFill>
            </a:endParaRPr>
          </a:p>
        </p:txBody>
      </p:sp>
      <p:sp>
        <p:nvSpPr>
          <p:cNvPr id="36" name="TextBox 35">
            <a:extLst>
              <a:ext uri="{FF2B5EF4-FFF2-40B4-BE49-F238E27FC236}">
                <a16:creationId xmlns:a16="http://schemas.microsoft.com/office/drawing/2014/main" id="{9AB7EC4C-4BB8-4FEC-B2E2-4DBE87CC1D4A}"/>
              </a:ext>
            </a:extLst>
          </p:cNvPr>
          <p:cNvSpPr txBox="1"/>
          <p:nvPr/>
        </p:nvSpPr>
        <p:spPr>
          <a:xfrm>
            <a:off x="6170518" y="4698445"/>
            <a:ext cx="564777" cy="553998"/>
          </a:xfrm>
          <a:prstGeom prst="rect">
            <a:avLst/>
          </a:prstGeom>
          <a:noFill/>
        </p:spPr>
        <p:txBody>
          <a:bodyPr wrap="square" rtlCol="0">
            <a:spAutoFit/>
          </a:bodyPr>
          <a:lstStyle/>
          <a:p>
            <a:r>
              <a:rPr lang="en-US" sz="3000" dirty="0"/>
              <a:t>+</a:t>
            </a:r>
            <a:endParaRPr lang="en-CA" sz="3000" dirty="0"/>
          </a:p>
        </p:txBody>
      </p:sp>
      <p:sp>
        <p:nvSpPr>
          <p:cNvPr id="37" name="Rectangle 36">
            <a:extLst>
              <a:ext uri="{FF2B5EF4-FFF2-40B4-BE49-F238E27FC236}">
                <a16:creationId xmlns:a16="http://schemas.microsoft.com/office/drawing/2014/main" id="{D4B7E34C-A1B0-4098-9D15-9A29AFE4EC7F}"/>
              </a:ext>
            </a:extLst>
          </p:cNvPr>
          <p:cNvSpPr/>
          <p:nvPr/>
        </p:nvSpPr>
        <p:spPr>
          <a:xfrm>
            <a:off x="6735295" y="4691146"/>
            <a:ext cx="1675280" cy="561297"/>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solidFill>
                  <a:schemeClr val="tx1"/>
                </a:solidFill>
              </a:rPr>
              <a:t>Retirement Plan</a:t>
            </a:r>
            <a:endParaRPr lang="en-CA" dirty="0">
              <a:solidFill>
                <a:schemeClr val="tx1"/>
              </a:solidFill>
            </a:endParaRPr>
          </a:p>
        </p:txBody>
      </p:sp>
    </p:spTree>
    <p:extLst>
      <p:ext uri="{BB962C8B-B14F-4D97-AF65-F5344CB8AC3E}">
        <p14:creationId xmlns:p14="http://schemas.microsoft.com/office/powerpoint/2010/main" val="4588909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5B8B383-76EA-4DCC-B277-267202B9B032}"/>
              </a:ext>
            </a:extLst>
          </p:cNvPr>
          <p:cNvSpPr/>
          <p:nvPr/>
        </p:nvSpPr>
        <p:spPr>
          <a:xfrm>
            <a:off x="0" y="136524"/>
            <a:ext cx="9144000" cy="396328"/>
          </a:xfrm>
          <a:prstGeom prst="rect">
            <a:avLst/>
          </a:prstGeom>
          <a:solidFill>
            <a:srgbClr val="5982CB"/>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3A67B8"/>
              </a:buClr>
            </a:pPr>
            <a:r>
              <a:rPr lang="en-US" sz="2600" b="1" dirty="0">
                <a:solidFill>
                  <a:schemeClr val="bg1"/>
                </a:solidFill>
              </a:rPr>
              <a:t>The ABCs</a:t>
            </a:r>
          </a:p>
        </p:txBody>
      </p:sp>
      <p:sp>
        <p:nvSpPr>
          <p:cNvPr id="4" name="Date Placeholder 3">
            <a:extLst>
              <a:ext uri="{FF2B5EF4-FFF2-40B4-BE49-F238E27FC236}">
                <a16:creationId xmlns:a16="http://schemas.microsoft.com/office/drawing/2014/main" id="{DEC31C12-5D17-47DF-886F-3136F829BB9B}"/>
              </a:ext>
            </a:extLst>
          </p:cNvPr>
          <p:cNvSpPr>
            <a:spLocks noGrp="1"/>
          </p:cNvSpPr>
          <p:nvPr>
            <p:ph type="dt" sz="half" idx="10"/>
          </p:nvPr>
        </p:nvSpPr>
        <p:spPr/>
        <p:txBody>
          <a:bodyPr/>
          <a:lstStyle/>
          <a:p>
            <a:fld id="{E2C0417D-7275-41C3-AA7E-B1CD95C546FC}" type="datetime8">
              <a:rPr lang="en-US" smtClean="0"/>
              <a:t>11/30/2021 8:39 PM</a:t>
            </a:fld>
            <a:endParaRPr lang="en-US"/>
          </a:p>
        </p:txBody>
      </p:sp>
      <p:sp>
        <p:nvSpPr>
          <p:cNvPr id="5" name="Slide Number Placeholder 4">
            <a:extLst>
              <a:ext uri="{FF2B5EF4-FFF2-40B4-BE49-F238E27FC236}">
                <a16:creationId xmlns:a16="http://schemas.microsoft.com/office/drawing/2014/main" id="{81FF5BF4-4EEB-46E7-A96C-8A3C687BD28C}"/>
              </a:ext>
            </a:extLst>
          </p:cNvPr>
          <p:cNvSpPr>
            <a:spLocks noGrp="1"/>
          </p:cNvSpPr>
          <p:nvPr>
            <p:ph type="sldNum" sz="quarter" idx="12"/>
          </p:nvPr>
        </p:nvSpPr>
        <p:spPr/>
        <p:txBody>
          <a:bodyPr/>
          <a:lstStyle/>
          <a:p>
            <a:fld id="{727B383C-48F7-4079-A8E5-69741E5EF663}" type="slidenum">
              <a:rPr lang="en-US" smtClean="0"/>
              <a:t>16</a:t>
            </a:fld>
            <a:endParaRPr lang="en-US"/>
          </a:p>
        </p:txBody>
      </p:sp>
      <p:sp>
        <p:nvSpPr>
          <p:cNvPr id="2" name="Rectangle 1">
            <a:extLst>
              <a:ext uri="{FF2B5EF4-FFF2-40B4-BE49-F238E27FC236}">
                <a16:creationId xmlns:a16="http://schemas.microsoft.com/office/drawing/2014/main" id="{78BEE116-66BA-41BB-9E2B-3D028B455508}"/>
              </a:ext>
            </a:extLst>
          </p:cNvPr>
          <p:cNvSpPr/>
          <p:nvPr/>
        </p:nvSpPr>
        <p:spPr>
          <a:xfrm>
            <a:off x="4625726"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Market Competitive Positioning</a:t>
            </a:r>
            <a:endParaRPr lang="en-CA" sz="2400" b="1" dirty="0"/>
          </a:p>
        </p:txBody>
      </p:sp>
      <p:sp>
        <p:nvSpPr>
          <p:cNvPr id="9" name="Rectangle 8">
            <a:extLst>
              <a:ext uri="{FF2B5EF4-FFF2-40B4-BE49-F238E27FC236}">
                <a16:creationId xmlns:a16="http://schemas.microsoft.com/office/drawing/2014/main" id="{48CAE280-2FDB-4353-89C3-87196DF3D451}"/>
              </a:ext>
            </a:extLst>
          </p:cNvPr>
          <p:cNvSpPr/>
          <p:nvPr/>
        </p:nvSpPr>
        <p:spPr>
          <a:xfrm>
            <a:off x="248813"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Market Forces &amp; Trends</a:t>
            </a:r>
            <a:endParaRPr lang="en-CA" sz="2400" b="1" dirty="0"/>
          </a:p>
        </p:txBody>
      </p:sp>
      <p:sp>
        <p:nvSpPr>
          <p:cNvPr id="10" name="Rectangle 9">
            <a:extLst>
              <a:ext uri="{FF2B5EF4-FFF2-40B4-BE49-F238E27FC236}">
                <a16:creationId xmlns:a16="http://schemas.microsoft.com/office/drawing/2014/main" id="{BBD7289B-A284-451C-A1F9-99447297AA38}"/>
              </a:ext>
            </a:extLst>
          </p:cNvPr>
          <p:cNvSpPr/>
          <p:nvPr/>
        </p:nvSpPr>
        <p:spPr>
          <a:xfrm>
            <a:off x="6815243"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Total Rewards Framework</a:t>
            </a:r>
            <a:endParaRPr lang="en-CA" sz="2400" b="1" dirty="0"/>
          </a:p>
        </p:txBody>
      </p:sp>
      <p:sp>
        <p:nvSpPr>
          <p:cNvPr id="11" name="Rectangle 10">
            <a:extLst>
              <a:ext uri="{FF2B5EF4-FFF2-40B4-BE49-F238E27FC236}">
                <a16:creationId xmlns:a16="http://schemas.microsoft.com/office/drawing/2014/main" id="{7E07DD5E-AC02-49A7-9A3A-C3B726180EBF}"/>
              </a:ext>
            </a:extLst>
          </p:cNvPr>
          <p:cNvSpPr/>
          <p:nvPr/>
        </p:nvSpPr>
        <p:spPr>
          <a:xfrm>
            <a:off x="248813" y="3114516"/>
            <a:ext cx="2057400" cy="1605134"/>
          </a:xfrm>
          <a:prstGeom prst="rect">
            <a:avLst/>
          </a:prstGeom>
          <a:solidFill>
            <a:schemeClr val="accent5">
              <a:lumMod val="60000"/>
              <a:lumOff val="40000"/>
            </a:schemeClr>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Tax Efficiency &amp; Dollar Optimization</a:t>
            </a:r>
            <a:endParaRPr lang="en-CA" sz="2400" b="1" dirty="0"/>
          </a:p>
        </p:txBody>
      </p:sp>
      <p:sp>
        <p:nvSpPr>
          <p:cNvPr id="12" name="Rectangle 11">
            <a:extLst>
              <a:ext uri="{FF2B5EF4-FFF2-40B4-BE49-F238E27FC236}">
                <a16:creationId xmlns:a16="http://schemas.microsoft.com/office/drawing/2014/main" id="{2AF158D3-0A58-4B95-9610-A580A97AEF46}"/>
              </a:ext>
            </a:extLst>
          </p:cNvPr>
          <p:cNvSpPr/>
          <p:nvPr/>
        </p:nvSpPr>
        <p:spPr>
          <a:xfrm>
            <a:off x="4625726" y="311451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Pay Transparency &amp; Comms</a:t>
            </a:r>
            <a:endParaRPr lang="en-CA" sz="2400" b="1" dirty="0"/>
          </a:p>
        </p:txBody>
      </p:sp>
      <p:sp>
        <p:nvSpPr>
          <p:cNvPr id="13" name="Rectangle 12">
            <a:extLst>
              <a:ext uri="{FF2B5EF4-FFF2-40B4-BE49-F238E27FC236}">
                <a16:creationId xmlns:a16="http://schemas.microsoft.com/office/drawing/2014/main" id="{3E9E6133-49E4-4535-9D11-F0D9BC04F07A}"/>
              </a:ext>
            </a:extLst>
          </p:cNvPr>
          <p:cNvSpPr/>
          <p:nvPr/>
        </p:nvSpPr>
        <p:spPr>
          <a:xfrm>
            <a:off x="6815243" y="308162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Now what???</a:t>
            </a:r>
            <a:endParaRPr lang="en-CA" sz="2400" b="1" dirty="0"/>
          </a:p>
        </p:txBody>
      </p:sp>
      <p:sp>
        <p:nvSpPr>
          <p:cNvPr id="14" name="Rectangle 13">
            <a:extLst>
              <a:ext uri="{FF2B5EF4-FFF2-40B4-BE49-F238E27FC236}">
                <a16:creationId xmlns:a16="http://schemas.microsoft.com/office/drawing/2014/main" id="{52944AC4-050B-4B61-AE71-0C2AC7CE9051}"/>
              </a:ext>
            </a:extLst>
          </p:cNvPr>
          <p:cNvSpPr/>
          <p:nvPr/>
        </p:nvSpPr>
        <p:spPr>
          <a:xfrm>
            <a:off x="2436209"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Employee Value Proposition </a:t>
            </a:r>
            <a:endParaRPr lang="en-CA" sz="2400" b="1" dirty="0"/>
          </a:p>
        </p:txBody>
      </p:sp>
      <p:sp>
        <p:nvSpPr>
          <p:cNvPr id="15" name="Rectangle 14">
            <a:extLst>
              <a:ext uri="{FF2B5EF4-FFF2-40B4-BE49-F238E27FC236}">
                <a16:creationId xmlns:a16="http://schemas.microsoft.com/office/drawing/2014/main" id="{EAFFB840-861D-47D9-B55D-16EA07BED00D}"/>
              </a:ext>
            </a:extLst>
          </p:cNvPr>
          <p:cNvSpPr/>
          <p:nvPr/>
        </p:nvSpPr>
        <p:spPr>
          <a:xfrm>
            <a:off x="2436209" y="311451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Compensation Plan Design </a:t>
            </a:r>
            <a:endParaRPr lang="en-CA" sz="2400" b="1" dirty="0"/>
          </a:p>
        </p:txBody>
      </p:sp>
    </p:spTree>
    <p:extLst>
      <p:ext uri="{BB962C8B-B14F-4D97-AF65-F5344CB8AC3E}">
        <p14:creationId xmlns:p14="http://schemas.microsoft.com/office/powerpoint/2010/main" val="321335005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5B8B383-76EA-4DCC-B277-267202B9B032}"/>
              </a:ext>
            </a:extLst>
          </p:cNvPr>
          <p:cNvSpPr/>
          <p:nvPr/>
        </p:nvSpPr>
        <p:spPr>
          <a:xfrm>
            <a:off x="0" y="136524"/>
            <a:ext cx="9144000" cy="396328"/>
          </a:xfrm>
          <a:prstGeom prst="rect">
            <a:avLst/>
          </a:prstGeom>
          <a:solidFill>
            <a:srgbClr val="5982CB"/>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3A67B8"/>
              </a:buClr>
            </a:pPr>
            <a:r>
              <a:rPr lang="en-US" sz="2600" b="1" dirty="0">
                <a:solidFill>
                  <a:schemeClr val="bg1"/>
                </a:solidFill>
              </a:rPr>
              <a:t>Tax Efficiency &amp; Dollar Optimization</a:t>
            </a:r>
          </a:p>
        </p:txBody>
      </p:sp>
      <p:sp>
        <p:nvSpPr>
          <p:cNvPr id="4" name="Date Placeholder 3">
            <a:extLst>
              <a:ext uri="{FF2B5EF4-FFF2-40B4-BE49-F238E27FC236}">
                <a16:creationId xmlns:a16="http://schemas.microsoft.com/office/drawing/2014/main" id="{DEC31C12-5D17-47DF-886F-3136F829BB9B}"/>
              </a:ext>
            </a:extLst>
          </p:cNvPr>
          <p:cNvSpPr>
            <a:spLocks noGrp="1"/>
          </p:cNvSpPr>
          <p:nvPr>
            <p:ph type="dt" sz="half" idx="10"/>
          </p:nvPr>
        </p:nvSpPr>
        <p:spPr/>
        <p:txBody>
          <a:bodyPr/>
          <a:lstStyle/>
          <a:p>
            <a:fld id="{E2C0417D-7275-41C3-AA7E-B1CD95C546FC}" type="datetime8">
              <a:rPr lang="en-US" smtClean="0"/>
              <a:t>11/30/2021 8:32 PM</a:t>
            </a:fld>
            <a:endParaRPr lang="en-US"/>
          </a:p>
        </p:txBody>
      </p:sp>
      <p:sp>
        <p:nvSpPr>
          <p:cNvPr id="5" name="Slide Number Placeholder 4">
            <a:extLst>
              <a:ext uri="{FF2B5EF4-FFF2-40B4-BE49-F238E27FC236}">
                <a16:creationId xmlns:a16="http://schemas.microsoft.com/office/drawing/2014/main" id="{81FF5BF4-4EEB-46E7-A96C-8A3C687BD28C}"/>
              </a:ext>
            </a:extLst>
          </p:cNvPr>
          <p:cNvSpPr>
            <a:spLocks noGrp="1"/>
          </p:cNvSpPr>
          <p:nvPr>
            <p:ph type="sldNum" sz="quarter" idx="12"/>
          </p:nvPr>
        </p:nvSpPr>
        <p:spPr/>
        <p:txBody>
          <a:bodyPr/>
          <a:lstStyle/>
          <a:p>
            <a:fld id="{727B383C-48F7-4079-A8E5-69741E5EF663}" type="slidenum">
              <a:rPr lang="en-US" smtClean="0"/>
              <a:t>17</a:t>
            </a:fld>
            <a:endParaRPr lang="en-US"/>
          </a:p>
        </p:txBody>
      </p:sp>
      <p:sp>
        <p:nvSpPr>
          <p:cNvPr id="14" name="Rectangle 13">
            <a:extLst>
              <a:ext uri="{FF2B5EF4-FFF2-40B4-BE49-F238E27FC236}">
                <a16:creationId xmlns:a16="http://schemas.microsoft.com/office/drawing/2014/main" id="{484B5110-6D8F-4373-9AC9-D0DC3532BD54}"/>
              </a:ext>
            </a:extLst>
          </p:cNvPr>
          <p:cNvSpPr/>
          <p:nvPr/>
        </p:nvSpPr>
        <p:spPr>
          <a:xfrm>
            <a:off x="490872" y="877704"/>
            <a:ext cx="8060337" cy="1010040"/>
          </a:xfrm>
          <a:prstGeom prst="rect">
            <a:avLst/>
          </a:prstGeom>
          <a:solidFill>
            <a:srgbClr val="E8D9F3"/>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Cash Compensation may not be as tax efficient as other elements of Total Rewards, such as a Health Spending Account (HSA) or an RRSP match.  Even small and mid-sized companies need to have all the components available to employees.</a:t>
            </a:r>
            <a:endParaRPr lang="en-CA" dirty="0">
              <a:solidFill>
                <a:schemeClr val="tx1"/>
              </a:solidFill>
            </a:endParaRPr>
          </a:p>
        </p:txBody>
      </p:sp>
      <p:sp>
        <p:nvSpPr>
          <p:cNvPr id="15" name="Rectangle 14">
            <a:extLst>
              <a:ext uri="{FF2B5EF4-FFF2-40B4-BE49-F238E27FC236}">
                <a16:creationId xmlns:a16="http://schemas.microsoft.com/office/drawing/2014/main" id="{BD632781-9663-4A8A-8C84-6B5890128776}"/>
              </a:ext>
            </a:extLst>
          </p:cNvPr>
          <p:cNvSpPr/>
          <p:nvPr/>
        </p:nvSpPr>
        <p:spPr>
          <a:xfrm>
            <a:off x="490872" y="2254448"/>
            <a:ext cx="8060337" cy="1700716"/>
          </a:xfrm>
          <a:prstGeom prst="rect">
            <a:avLst/>
          </a:prstGeom>
          <a:solidFill>
            <a:srgbClr val="E8D9F3"/>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Other compensation elements may be more efficient but don’t pay the mortgage, so there needs to be a balance between Base Salary and other rewards elements. Companies need to be conscious of these trade-offs and actually understand how much they invest in a given year in each of the buckets (HINT:  Most companies are not aware of how much they spend in total rewards beyond the biweekly payroll runs).</a:t>
            </a:r>
            <a:endParaRPr lang="en-CA" dirty="0">
              <a:solidFill>
                <a:schemeClr val="tx1"/>
              </a:solidFill>
            </a:endParaRPr>
          </a:p>
        </p:txBody>
      </p:sp>
      <p:sp>
        <p:nvSpPr>
          <p:cNvPr id="16" name="Rectangle 15">
            <a:extLst>
              <a:ext uri="{FF2B5EF4-FFF2-40B4-BE49-F238E27FC236}">
                <a16:creationId xmlns:a16="http://schemas.microsoft.com/office/drawing/2014/main" id="{3FF670B9-29B6-4471-83D7-4A2438AC4B4D}"/>
              </a:ext>
            </a:extLst>
          </p:cNvPr>
          <p:cNvSpPr/>
          <p:nvPr/>
        </p:nvSpPr>
        <p:spPr>
          <a:xfrm>
            <a:off x="490872" y="4297067"/>
            <a:ext cx="8060337" cy="1010040"/>
          </a:xfrm>
          <a:prstGeom prst="rect">
            <a:avLst/>
          </a:prstGeom>
          <a:solidFill>
            <a:srgbClr val="E8D9F3"/>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Companies have not yet figured out Total Rewards Statements, which is a huge missed opportunity to break down how much a company invests in employees beyond the Base Salary number.</a:t>
            </a:r>
            <a:endParaRPr lang="en-CA" dirty="0">
              <a:solidFill>
                <a:schemeClr val="tx1"/>
              </a:solidFill>
            </a:endParaRPr>
          </a:p>
        </p:txBody>
      </p:sp>
    </p:spTree>
    <p:extLst>
      <p:ext uri="{BB962C8B-B14F-4D97-AF65-F5344CB8AC3E}">
        <p14:creationId xmlns:p14="http://schemas.microsoft.com/office/powerpoint/2010/main" val="34884718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5B8B383-76EA-4DCC-B277-267202B9B032}"/>
              </a:ext>
            </a:extLst>
          </p:cNvPr>
          <p:cNvSpPr/>
          <p:nvPr/>
        </p:nvSpPr>
        <p:spPr>
          <a:xfrm>
            <a:off x="0" y="136524"/>
            <a:ext cx="9144000" cy="396328"/>
          </a:xfrm>
          <a:prstGeom prst="rect">
            <a:avLst/>
          </a:prstGeom>
          <a:solidFill>
            <a:srgbClr val="5982CB"/>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3A67B8"/>
              </a:buClr>
            </a:pPr>
            <a:r>
              <a:rPr lang="en-US" sz="2600" b="1" dirty="0">
                <a:solidFill>
                  <a:schemeClr val="bg1"/>
                </a:solidFill>
              </a:rPr>
              <a:t>The ABCs</a:t>
            </a:r>
          </a:p>
        </p:txBody>
      </p:sp>
      <p:sp>
        <p:nvSpPr>
          <p:cNvPr id="4" name="Date Placeholder 3">
            <a:extLst>
              <a:ext uri="{FF2B5EF4-FFF2-40B4-BE49-F238E27FC236}">
                <a16:creationId xmlns:a16="http://schemas.microsoft.com/office/drawing/2014/main" id="{DEC31C12-5D17-47DF-886F-3136F829BB9B}"/>
              </a:ext>
            </a:extLst>
          </p:cNvPr>
          <p:cNvSpPr>
            <a:spLocks noGrp="1"/>
          </p:cNvSpPr>
          <p:nvPr>
            <p:ph type="dt" sz="half" idx="10"/>
          </p:nvPr>
        </p:nvSpPr>
        <p:spPr/>
        <p:txBody>
          <a:bodyPr/>
          <a:lstStyle/>
          <a:p>
            <a:fld id="{E2C0417D-7275-41C3-AA7E-B1CD95C546FC}" type="datetime8">
              <a:rPr lang="en-US" smtClean="0"/>
              <a:t>11/30/2021 8:53 PM</a:t>
            </a:fld>
            <a:endParaRPr lang="en-US"/>
          </a:p>
        </p:txBody>
      </p:sp>
      <p:sp>
        <p:nvSpPr>
          <p:cNvPr id="5" name="Slide Number Placeholder 4">
            <a:extLst>
              <a:ext uri="{FF2B5EF4-FFF2-40B4-BE49-F238E27FC236}">
                <a16:creationId xmlns:a16="http://schemas.microsoft.com/office/drawing/2014/main" id="{81FF5BF4-4EEB-46E7-A96C-8A3C687BD28C}"/>
              </a:ext>
            </a:extLst>
          </p:cNvPr>
          <p:cNvSpPr>
            <a:spLocks noGrp="1"/>
          </p:cNvSpPr>
          <p:nvPr>
            <p:ph type="sldNum" sz="quarter" idx="12"/>
          </p:nvPr>
        </p:nvSpPr>
        <p:spPr/>
        <p:txBody>
          <a:bodyPr/>
          <a:lstStyle/>
          <a:p>
            <a:fld id="{727B383C-48F7-4079-A8E5-69741E5EF663}" type="slidenum">
              <a:rPr lang="en-US" smtClean="0"/>
              <a:t>18</a:t>
            </a:fld>
            <a:endParaRPr lang="en-US"/>
          </a:p>
        </p:txBody>
      </p:sp>
      <p:sp>
        <p:nvSpPr>
          <p:cNvPr id="2" name="Rectangle 1">
            <a:extLst>
              <a:ext uri="{FF2B5EF4-FFF2-40B4-BE49-F238E27FC236}">
                <a16:creationId xmlns:a16="http://schemas.microsoft.com/office/drawing/2014/main" id="{78BEE116-66BA-41BB-9E2B-3D028B455508}"/>
              </a:ext>
            </a:extLst>
          </p:cNvPr>
          <p:cNvSpPr/>
          <p:nvPr/>
        </p:nvSpPr>
        <p:spPr>
          <a:xfrm>
            <a:off x="4625726"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Market Competitive Positioning</a:t>
            </a:r>
            <a:endParaRPr lang="en-CA" sz="2400" b="1" dirty="0"/>
          </a:p>
        </p:txBody>
      </p:sp>
      <p:sp>
        <p:nvSpPr>
          <p:cNvPr id="9" name="Rectangle 8">
            <a:extLst>
              <a:ext uri="{FF2B5EF4-FFF2-40B4-BE49-F238E27FC236}">
                <a16:creationId xmlns:a16="http://schemas.microsoft.com/office/drawing/2014/main" id="{48CAE280-2FDB-4353-89C3-87196DF3D451}"/>
              </a:ext>
            </a:extLst>
          </p:cNvPr>
          <p:cNvSpPr/>
          <p:nvPr/>
        </p:nvSpPr>
        <p:spPr>
          <a:xfrm>
            <a:off x="248813"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Market Forces &amp; Trends</a:t>
            </a:r>
            <a:endParaRPr lang="en-CA" sz="2400" b="1" dirty="0"/>
          </a:p>
        </p:txBody>
      </p:sp>
      <p:sp>
        <p:nvSpPr>
          <p:cNvPr id="10" name="Rectangle 9">
            <a:extLst>
              <a:ext uri="{FF2B5EF4-FFF2-40B4-BE49-F238E27FC236}">
                <a16:creationId xmlns:a16="http://schemas.microsoft.com/office/drawing/2014/main" id="{BBD7289B-A284-451C-A1F9-99447297AA38}"/>
              </a:ext>
            </a:extLst>
          </p:cNvPr>
          <p:cNvSpPr/>
          <p:nvPr/>
        </p:nvSpPr>
        <p:spPr>
          <a:xfrm>
            <a:off x="6815243"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Total Rewards Framework</a:t>
            </a:r>
            <a:endParaRPr lang="en-CA" sz="2400" b="1" dirty="0"/>
          </a:p>
        </p:txBody>
      </p:sp>
      <p:sp>
        <p:nvSpPr>
          <p:cNvPr id="11" name="Rectangle 10">
            <a:extLst>
              <a:ext uri="{FF2B5EF4-FFF2-40B4-BE49-F238E27FC236}">
                <a16:creationId xmlns:a16="http://schemas.microsoft.com/office/drawing/2014/main" id="{7E07DD5E-AC02-49A7-9A3A-C3B726180EBF}"/>
              </a:ext>
            </a:extLst>
          </p:cNvPr>
          <p:cNvSpPr/>
          <p:nvPr/>
        </p:nvSpPr>
        <p:spPr>
          <a:xfrm>
            <a:off x="248813" y="311451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Tax Efficiency &amp; Dollar Optimization</a:t>
            </a:r>
            <a:endParaRPr lang="en-CA" sz="2400" b="1" dirty="0"/>
          </a:p>
        </p:txBody>
      </p:sp>
      <p:sp>
        <p:nvSpPr>
          <p:cNvPr id="12" name="Rectangle 11">
            <a:extLst>
              <a:ext uri="{FF2B5EF4-FFF2-40B4-BE49-F238E27FC236}">
                <a16:creationId xmlns:a16="http://schemas.microsoft.com/office/drawing/2014/main" id="{2AF158D3-0A58-4B95-9610-A580A97AEF46}"/>
              </a:ext>
            </a:extLst>
          </p:cNvPr>
          <p:cNvSpPr/>
          <p:nvPr/>
        </p:nvSpPr>
        <p:spPr>
          <a:xfrm>
            <a:off x="4625726" y="311451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Pay Transparency &amp; Comms</a:t>
            </a:r>
            <a:endParaRPr lang="en-CA" sz="2400" b="1" dirty="0"/>
          </a:p>
        </p:txBody>
      </p:sp>
      <p:sp>
        <p:nvSpPr>
          <p:cNvPr id="13" name="Rectangle 12">
            <a:extLst>
              <a:ext uri="{FF2B5EF4-FFF2-40B4-BE49-F238E27FC236}">
                <a16:creationId xmlns:a16="http://schemas.microsoft.com/office/drawing/2014/main" id="{3E9E6133-49E4-4535-9D11-F0D9BC04F07A}"/>
              </a:ext>
            </a:extLst>
          </p:cNvPr>
          <p:cNvSpPr/>
          <p:nvPr/>
        </p:nvSpPr>
        <p:spPr>
          <a:xfrm>
            <a:off x="6815243" y="308162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Now what???</a:t>
            </a:r>
            <a:endParaRPr lang="en-CA" sz="2400" b="1" dirty="0"/>
          </a:p>
        </p:txBody>
      </p:sp>
      <p:sp>
        <p:nvSpPr>
          <p:cNvPr id="14" name="Rectangle 13">
            <a:extLst>
              <a:ext uri="{FF2B5EF4-FFF2-40B4-BE49-F238E27FC236}">
                <a16:creationId xmlns:a16="http://schemas.microsoft.com/office/drawing/2014/main" id="{52944AC4-050B-4B61-AE71-0C2AC7CE9051}"/>
              </a:ext>
            </a:extLst>
          </p:cNvPr>
          <p:cNvSpPr/>
          <p:nvPr/>
        </p:nvSpPr>
        <p:spPr>
          <a:xfrm>
            <a:off x="2436209"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Employee Value Proposition </a:t>
            </a:r>
            <a:endParaRPr lang="en-CA" sz="2400" b="1" dirty="0"/>
          </a:p>
        </p:txBody>
      </p:sp>
      <p:sp>
        <p:nvSpPr>
          <p:cNvPr id="15" name="Rectangle 14">
            <a:extLst>
              <a:ext uri="{FF2B5EF4-FFF2-40B4-BE49-F238E27FC236}">
                <a16:creationId xmlns:a16="http://schemas.microsoft.com/office/drawing/2014/main" id="{EAFFB840-861D-47D9-B55D-16EA07BED00D}"/>
              </a:ext>
            </a:extLst>
          </p:cNvPr>
          <p:cNvSpPr/>
          <p:nvPr/>
        </p:nvSpPr>
        <p:spPr>
          <a:xfrm>
            <a:off x="2436209" y="3114516"/>
            <a:ext cx="2057400" cy="1605134"/>
          </a:xfrm>
          <a:prstGeom prst="rect">
            <a:avLst/>
          </a:prstGeom>
          <a:solidFill>
            <a:schemeClr val="accent5">
              <a:lumMod val="60000"/>
              <a:lumOff val="40000"/>
            </a:schemeClr>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Compensation Plan Design </a:t>
            </a:r>
            <a:endParaRPr lang="en-CA" sz="2400" b="1" dirty="0"/>
          </a:p>
        </p:txBody>
      </p:sp>
    </p:spTree>
    <p:extLst>
      <p:ext uri="{BB962C8B-B14F-4D97-AF65-F5344CB8AC3E}">
        <p14:creationId xmlns:p14="http://schemas.microsoft.com/office/powerpoint/2010/main" val="41900353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5B8B383-76EA-4DCC-B277-267202B9B032}"/>
              </a:ext>
            </a:extLst>
          </p:cNvPr>
          <p:cNvSpPr/>
          <p:nvPr/>
        </p:nvSpPr>
        <p:spPr>
          <a:xfrm>
            <a:off x="0" y="136524"/>
            <a:ext cx="9144000" cy="396328"/>
          </a:xfrm>
          <a:prstGeom prst="rect">
            <a:avLst/>
          </a:prstGeom>
          <a:solidFill>
            <a:srgbClr val="5982CB"/>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3A67B8"/>
              </a:buClr>
            </a:pPr>
            <a:r>
              <a:rPr lang="en-US" sz="2600" b="1" dirty="0">
                <a:solidFill>
                  <a:schemeClr val="bg1"/>
                </a:solidFill>
              </a:rPr>
              <a:t>Compensation Plan Design</a:t>
            </a:r>
          </a:p>
        </p:txBody>
      </p:sp>
      <p:sp>
        <p:nvSpPr>
          <p:cNvPr id="4" name="Date Placeholder 3">
            <a:extLst>
              <a:ext uri="{FF2B5EF4-FFF2-40B4-BE49-F238E27FC236}">
                <a16:creationId xmlns:a16="http://schemas.microsoft.com/office/drawing/2014/main" id="{DEC31C12-5D17-47DF-886F-3136F829BB9B}"/>
              </a:ext>
            </a:extLst>
          </p:cNvPr>
          <p:cNvSpPr>
            <a:spLocks noGrp="1"/>
          </p:cNvSpPr>
          <p:nvPr>
            <p:ph type="dt" sz="half" idx="10"/>
          </p:nvPr>
        </p:nvSpPr>
        <p:spPr/>
        <p:txBody>
          <a:bodyPr/>
          <a:lstStyle/>
          <a:p>
            <a:fld id="{E2C0417D-7275-41C3-AA7E-B1CD95C546FC}" type="datetime8">
              <a:rPr lang="en-US" smtClean="0"/>
              <a:t>11/30/2021 8:32 PM</a:t>
            </a:fld>
            <a:endParaRPr lang="en-US"/>
          </a:p>
        </p:txBody>
      </p:sp>
      <p:sp>
        <p:nvSpPr>
          <p:cNvPr id="5" name="Slide Number Placeholder 4">
            <a:extLst>
              <a:ext uri="{FF2B5EF4-FFF2-40B4-BE49-F238E27FC236}">
                <a16:creationId xmlns:a16="http://schemas.microsoft.com/office/drawing/2014/main" id="{81FF5BF4-4EEB-46E7-A96C-8A3C687BD28C}"/>
              </a:ext>
            </a:extLst>
          </p:cNvPr>
          <p:cNvSpPr>
            <a:spLocks noGrp="1"/>
          </p:cNvSpPr>
          <p:nvPr>
            <p:ph type="sldNum" sz="quarter" idx="12"/>
          </p:nvPr>
        </p:nvSpPr>
        <p:spPr/>
        <p:txBody>
          <a:bodyPr/>
          <a:lstStyle/>
          <a:p>
            <a:fld id="{727B383C-48F7-4079-A8E5-69741E5EF663}" type="slidenum">
              <a:rPr lang="en-US" smtClean="0"/>
              <a:t>19</a:t>
            </a:fld>
            <a:endParaRPr lang="en-US"/>
          </a:p>
        </p:txBody>
      </p:sp>
      <p:sp>
        <p:nvSpPr>
          <p:cNvPr id="14" name="Rectangle 13">
            <a:extLst>
              <a:ext uri="{FF2B5EF4-FFF2-40B4-BE49-F238E27FC236}">
                <a16:creationId xmlns:a16="http://schemas.microsoft.com/office/drawing/2014/main" id="{484B5110-6D8F-4373-9AC9-D0DC3532BD54}"/>
              </a:ext>
            </a:extLst>
          </p:cNvPr>
          <p:cNvSpPr/>
          <p:nvPr/>
        </p:nvSpPr>
        <p:spPr>
          <a:xfrm>
            <a:off x="433723" y="975186"/>
            <a:ext cx="8244113" cy="1257025"/>
          </a:xfrm>
          <a:prstGeom prst="rect">
            <a:avLst/>
          </a:prstGeom>
          <a:solidFill>
            <a:schemeClr val="accent4">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STIP vs. LTIP – both or just one?  Long-term incentives are complex but also extremely incentivizing for employees.  They completely align owners and employees n a way that cash bonuses simply cannot.  Long-term incentives are also retentive at a time when attrition rates across all industries are high.</a:t>
            </a:r>
            <a:endParaRPr lang="en-CA" sz="2000" dirty="0">
              <a:solidFill>
                <a:schemeClr val="tx1"/>
              </a:solidFill>
            </a:endParaRPr>
          </a:p>
        </p:txBody>
      </p:sp>
      <p:sp>
        <p:nvSpPr>
          <p:cNvPr id="15" name="Rectangle 14">
            <a:extLst>
              <a:ext uri="{FF2B5EF4-FFF2-40B4-BE49-F238E27FC236}">
                <a16:creationId xmlns:a16="http://schemas.microsoft.com/office/drawing/2014/main" id="{BD632781-9663-4A8A-8C84-6B5890128776}"/>
              </a:ext>
            </a:extLst>
          </p:cNvPr>
          <p:cNvSpPr/>
          <p:nvPr/>
        </p:nvSpPr>
        <p:spPr>
          <a:xfrm>
            <a:off x="433723" y="2738651"/>
            <a:ext cx="8244113" cy="670510"/>
          </a:xfrm>
          <a:prstGeom prst="rect">
            <a:avLst/>
          </a:prstGeom>
          <a:solidFill>
            <a:schemeClr val="accent4">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Using incentives appropriate to the industry is critical.  For example, the tech industry is all about LTIP and not so much STIP…so it just depends.</a:t>
            </a:r>
            <a:endParaRPr lang="en-CA" sz="2000" dirty="0">
              <a:solidFill>
                <a:schemeClr val="tx1"/>
              </a:solidFill>
            </a:endParaRPr>
          </a:p>
        </p:txBody>
      </p:sp>
      <p:sp>
        <p:nvSpPr>
          <p:cNvPr id="16" name="Rectangle 15">
            <a:extLst>
              <a:ext uri="{FF2B5EF4-FFF2-40B4-BE49-F238E27FC236}">
                <a16:creationId xmlns:a16="http://schemas.microsoft.com/office/drawing/2014/main" id="{3FF670B9-29B6-4471-83D7-4A2438AC4B4D}"/>
              </a:ext>
            </a:extLst>
          </p:cNvPr>
          <p:cNvSpPr/>
          <p:nvPr/>
        </p:nvSpPr>
        <p:spPr>
          <a:xfrm>
            <a:off x="433723" y="3919416"/>
            <a:ext cx="8244113" cy="1342863"/>
          </a:xfrm>
          <a:prstGeom prst="rect">
            <a:avLst/>
          </a:prstGeom>
          <a:solidFill>
            <a:schemeClr val="accent4">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Pay-for-Performance and funding the payout curves in a responsible way are important considerations.  In a nutshell, significant analysis is required to ensure the company understands the math behind how much of the company’s earnings will be paid out in incentives.</a:t>
            </a:r>
            <a:endParaRPr lang="en-CA" sz="2000" dirty="0">
              <a:solidFill>
                <a:schemeClr val="tx1"/>
              </a:solidFill>
            </a:endParaRPr>
          </a:p>
        </p:txBody>
      </p:sp>
    </p:spTree>
    <p:extLst>
      <p:ext uri="{BB962C8B-B14F-4D97-AF65-F5344CB8AC3E}">
        <p14:creationId xmlns:p14="http://schemas.microsoft.com/office/powerpoint/2010/main" val="2766391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5B8B383-76EA-4DCC-B277-267202B9B032}"/>
              </a:ext>
            </a:extLst>
          </p:cNvPr>
          <p:cNvSpPr/>
          <p:nvPr/>
        </p:nvSpPr>
        <p:spPr>
          <a:xfrm>
            <a:off x="0" y="136524"/>
            <a:ext cx="9144000" cy="396328"/>
          </a:xfrm>
          <a:prstGeom prst="rect">
            <a:avLst/>
          </a:prstGeom>
          <a:solidFill>
            <a:srgbClr val="5982CB"/>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3A67B8"/>
              </a:buClr>
            </a:pPr>
            <a:r>
              <a:rPr lang="en-US" sz="2600" b="1" dirty="0">
                <a:solidFill>
                  <a:schemeClr val="bg1"/>
                </a:solidFill>
              </a:rPr>
              <a:t>The ABCs</a:t>
            </a:r>
          </a:p>
        </p:txBody>
      </p:sp>
      <p:sp>
        <p:nvSpPr>
          <p:cNvPr id="4" name="Date Placeholder 3">
            <a:extLst>
              <a:ext uri="{FF2B5EF4-FFF2-40B4-BE49-F238E27FC236}">
                <a16:creationId xmlns:a16="http://schemas.microsoft.com/office/drawing/2014/main" id="{DEC31C12-5D17-47DF-886F-3136F829BB9B}"/>
              </a:ext>
            </a:extLst>
          </p:cNvPr>
          <p:cNvSpPr>
            <a:spLocks noGrp="1"/>
          </p:cNvSpPr>
          <p:nvPr>
            <p:ph type="dt" sz="half" idx="10"/>
          </p:nvPr>
        </p:nvSpPr>
        <p:spPr/>
        <p:txBody>
          <a:bodyPr/>
          <a:lstStyle/>
          <a:p>
            <a:fld id="{E2C0417D-7275-41C3-AA7E-B1CD95C546FC}" type="datetime8">
              <a:rPr lang="en-US" smtClean="0"/>
              <a:t>11/30/2021 8:32 PM</a:t>
            </a:fld>
            <a:endParaRPr lang="en-US"/>
          </a:p>
        </p:txBody>
      </p:sp>
      <p:sp>
        <p:nvSpPr>
          <p:cNvPr id="5" name="Slide Number Placeholder 4">
            <a:extLst>
              <a:ext uri="{FF2B5EF4-FFF2-40B4-BE49-F238E27FC236}">
                <a16:creationId xmlns:a16="http://schemas.microsoft.com/office/drawing/2014/main" id="{81FF5BF4-4EEB-46E7-A96C-8A3C687BD28C}"/>
              </a:ext>
            </a:extLst>
          </p:cNvPr>
          <p:cNvSpPr>
            <a:spLocks noGrp="1"/>
          </p:cNvSpPr>
          <p:nvPr>
            <p:ph type="sldNum" sz="quarter" idx="12"/>
          </p:nvPr>
        </p:nvSpPr>
        <p:spPr/>
        <p:txBody>
          <a:bodyPr/>
          <a:lstStyle/>
          <a:p>
            <a:fld id="{727B383C-48F7-4079-A8E5-69741E5EF663}" type="slidenum">
              <a:rPr lang="en-US" smtClean="0"/>
              <a:t>2</a:t>
            </a:fld>
            <a:endParaRPr lang="en-US"/>
          </a:p>
        </p:txBody>
      </p:sp>
      <p:sp>
        <p:nvSpPr>
          <p:cNvPr id="2" name="Rectangle 1">
            <a:extLst>
              <a:ext uri="{FF2B5EF4-FFF2-40B4-BE49-F238E27FC236}">
                <a16:creationId xmlns:a16="http://schemas.microsoft.com/office/drawing/2014/main" id="{78BEE116-66BA-41BB-9E2B-3D028B455508}"/>
              </a:ext>
            </a:extLst>
          </p:cNvPr>
          <p:cNvSpPr/>
          <p:nvPr/>
        </p:nvSpPr>
        <p:spPr>
          <a:xfrm>
            <a:off x="4625726" y="1373727"/>
            <a:ext cx="2057400" cy="1605134"/>
          </a:xfrm>
          <a:prstGeom prst="rect">
            <a:avLst/>
          </a:prstGeom>
          <a:solidFill>
            <a:schemeClr val="accent5">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Market Competitive Positioning</a:t>
            </a:r>
            <a:endParaRPr lang="en-CA" sz="2400" b="1" dirty="0"/>
          </a:p>
        </p:txBody>
      </p:sp>
      <p:sp>
        <p:nvSpPr>
          <p:cNvPr id="9" name="Rectangle 8">
            <a:extLst>
              <a:ext uri="{FF2B5EF4-FFF2-40B4-BE49-F238E27FC236}">
                <a16:creationId xmlns:a16="http://schemas.microsoft.com/office/drawing/2014/main" id="{48CAE280-2FDB-4353-89C3-87196DF3D451}"/>
              </a:ext>
            </a:extLst>
          </p:cNvPr>
          <p:cNvSpPr/>
          <p:nvPr/>
        </p:nvSpPr>
        <p:spPr>
          <a:xfrm>
            <a:off x="248813" y="1373727"/>
            <a:ext cx="2057400" cy="1605134"/>
          </a:xfrm>
          <a:prstGeom prst="rect">
            <a:avLst/>
          </a:prstGeom>
          <a:solidFill>
            <a:schemeClr val="accent5">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Market Forces &amp; Trends</a:t>
            </a:r>
            <a:endParaRPr lang="en-CA" sz="2400" b="1" dirty="0"/>
          </a:p>
        </p:txBody>
      </p:sp>
      <p:sp>
        <p:nvSpPr>
          <p:cNvPr id="10" name="Rectangle 9">
            <a:extLst>
              <a:ext uri="{FF2B5EF4-FFF2-40B4-BE49-F238E27FC236}">
                <a16:creationId xmlns:a16="http://schemas.microsoft.com/office/drawing/2014/main" id="{BBD7289B-A284-451C-A1F9-99447297AA38}"/>
              </a:ext>
            </a:extLst>
          </p:cNvPr>
          <p:cNvSpPr/>
          <p:nvPr/>
        </p:nvSpPr>
        <p:spPr>
          <a:xfrm>
            <a:off x="6815243" y="1373727"/>
            <a:ext cx="2057400" cy="1605134"/>
          </a:xfrm>
          <a:prstGeom prst="rect">
            <a:avLst/>
          </a:prstGeom>
          <a:solidFill>
            <a:schemeClr val="accent5">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Total Rewards Framework</a:t>
            </a:r>
            <a:endParaRPr lang="en-CA" sz="2400" b="1" dirty="0"/>
          </a:p>
        </p:txBody>
      </p:sp>
      <p:sp>
        <p:nvSpPr>
          <p:cNvPr id="11" name="Rectangle 10">
            <a:extLst>
              <a:ext uri="{FF2B5EF4-FFF2-40B4-BE49-F238E27FC236}">
                <a16:creationId xmlns:a16="http://schemas.microsoft.com/office/drawing/2014/main" id="{7E07DD5E-AC02-49A7-9A3A-C3B726180EBF}"/>
              </a:ext>
            </a:extLst>
          </p:cNvPr>
          <p:cNvSpPr/>
          <p:nvPr/>
        </p:nvSpPr>
        <p:spPr>
          <a:xfrm>
            <a:off x="248813" y="3114516"/>
            <a:ext cx="2057400" cy="1605134"/>
          </a:xfrm>
          <a:prstGeom prst="rect">
            <a:avLst/>
          </a:prstGeom>
          <a:solidFill>
            <a:schemeClr val="accent5">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Tax Efficiency &amp; Dollar Optimization</a:t>
            </a:r>
            <a:endParaRPr lang="en-CA" sz="2400" b="1" dirty="0"/>
          </a:p>
        </p:txBody>
      </p:sp>
      <p:sp>
        <p:nvSpPr>
          <p:cNvPr id="12" name="Rectangle 11">
            <a:extLst>
              <a:ext uri="{FF2B5EF4-FFF2-40B4-BE49-F238E27FC236}">
                <a16:creationId xmlns:a16="http://schemas.microsoft.com/office/drawing/2014/main" id="{2AF158D3-0A58-4B95-9610-A580A97AEF46}"/>
              </a:ext>
            </a:extLst>
          </p:cNvPr>
          <p:cNvSpPr/>
          <p:nvPr/>
        </p:nvSpPr>
        <p:spPr>
          <a:xfrm>
            <a:off x="4625726" y="3114516"/>
            <a:ext cx="2057400" cy="1605134"/>
          </a:xfrm>
          <a:prstGeom prst="rect">
            <a:avLst/>
          </a:prstGeom>
          <a:solidFill>
            <a:schemeClr val="accent5">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Pay Transparency &amp; Comms</a:t>
            </a:r>
            <a:endParaRPr lang="en-CA" sz="2400" b="1" dirty="0"/>
          </a:p>
        </p:txBody>
      </p:sp>
      <p:sp>
        <p:nvSpPr>
          <p:cNvPr id="13" name="Rectangle 12">
            <a:extLst>
              <a:ext uri="{FF2B5EF4-FFF2-40B4-BE49-F238E27FC236}">
                <a16:creationId xmlns:a16="http://schemas.microsoft.com/office/drawing/2014/main" id="{3E9E6133-49E4-4535-9D11-F0D9BC04F07A}"/>
              </a:ext>
            </a:extLst>
          </p:cNvPr>
          <p:cNvSpPr/>
          <p:nvPr/>
        </p:nvSpPr>
        <p:spPr>
          <a:xfrm>
            <a:off x="6815243" y="3081626"/>
            <a:ext cx="2057400" cy="1605134"/>
          </a:xfrm>
          <a:prstGeom prst="rect">
            <a:avLst/>
          </a:prstGeom>
          <a:solidFill>
            <a:schemeClr val="accent5">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Now what???</a:t>
            </a:r>
            <a:endParaRPr lang="en-CA" sz="2400" b="1" dirty="0"/>
          </a:p>
        </p:txBody>
      </p:sp>
      <p:sp>
        <p:nvSpPr>
          <p:cNvPr id="14" name="Rectangle 13">
            <a:extLst>
              <a:ext uri="{FF2B5EF4-FFF2-40B4-BE49-F238E27FC236}">
                <a16:creationId xmlns:a16="http://schemas.microsoft.com/office/drawing/2014/main" id="{52944AC4-050B-4B61-AE71-0C2AC7CE9051}"/>
              </a:ext>
            </a:extLst>
          </p:cNvPr>
          <p:cNvSpPr/>
          <p:nvPr/>
        </p:nvSpPr>
        <p:spPr>
          <a:xfrm>
            <a:off x="2436209" y="1373727"/>
            <a:ext cx="2057400" cy="1605134"/>
          </a:xfrm>
          <a:prstGeom prst="rect">
            <a:avLst/>
          </a:prstGeom>
          <a:solidFill>
            <a:schemeClr val="accent5">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Employee Value Proposition </a:t>
            </a:r>
            <a:endParaRPr lang="en-CA" sz="2400" b="1" dirty="0"/>
          </a:p>
        </p:txBody>
      </p:sp>
      <p:sp>
        <p:nvSpPr>
          <p:cNvPr id="15" name="Rectangle 14">
            <a:extLst>
              <a:ext uri="{FF2B5EF4-FFF2-40B4-BE49-F238E27FC236}">
                <a16:creationId xmlns:a16="http://schemas.microsoft.com/office/drawing/2014/main" id="{EAFFB840-861D-47D9-B55D-16EA07BED00D}"/>
              </a:ext>
            </a:extLst>
          </p:cNvPr>
          <p:cNvSpPr/>
          <p:nvPr/>
        </p:nvSpPr>
        <p:spPr>
          <a:xfrm>
            <a:off x="2436209" y="3114516"/>
            <a:ext cx="2057400" cy="1605134"/>
          </a:xfrm>
          <a:prstGeom prst="rect">
            <a:avLst/>
          </a:prstGeom>
          <a:solidFill>
            <a:schemeClr val="accent5">
              <a:lumMod val="60000"/>
              <a:lumOff val="4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Compensation Plan Design </a:t>
            </a:r>
            <a:endParaRPr lang="en-CA" sz="2400" b="1" dirty="0"/>
          </a:p>
        </p:txBody>
      </p:sp>
    </p:spTree>
    <p:extLst>
      <p:ext uri="{BB962C8B-B14F-4D97-AF65-F5344CB8AC3E}">
        <p14:creationId xmlns:p14="http://schemas.microsoft.com/office/powerpoint/2010/main" val="224584888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5B8B383-76EA-4DCC-B277-267202B9B032}"/>
              </a:ext>
            </a:extLst>
          </p:cNvPr>
          <p:cNvSpPr/>
          <p:nvPr/>
        </p:nvSpPr>
        <p:spPr>
          <a:xfrm>
            <a:off x="0" y="136524"/>
            <a:ext cx="9144000" cy="396328"/>
          </a:xfrm>
          <a:prstGeom prst="rect">
            <a:avLst/>
          </a:prstGeom>
          <a:solidFill>
            <a:srgbClr val="5982CB"/>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3A67B8"/>
              </a:buClr>
            </a:pPr>
            <a:r>
              <a:rPr lang="en-US" sz="2600" b="1" dirty="0">
                <a:solidFill>
                  <a:schemeClr val="bg1"/>
                </a:solidFill>
              </a:rPr>
              <a:t>Case Study:  Aligning Incentives</a:t>
            </a:r>
          </a:p>
        </p:txBody>
      </p:sp>
      <p:sp>
        <p:nvSpPr>
          <p:cNvPr id="4" name="Date Placeholder 3">
            <a:extLst>
              <a:ext uri="{FF2B5EF4-FFF2-40B4-BE49-F238E27FC236}">
                <a16:creationId xmlns:a16="http://schemas.microsoft.com/office/drawing/2014/main" id="{DEC31C12-5D17-47DF-886F-3136F829BB9B}"/>
              </a:ext>
            </a:extLst>
          </p:cNvPr>
          <p:cNvSpPr>
            <a:spLocks noGrp="1"/>
          </p:cNvSpPr>
          <p:nvPr>
            <p:ph type="dt" sz="half" idx="10"/>
          </p:nvPr>
        </p:nvSpPr>
        <p:spPr/>
        <p:txBody>
          <a:bodyPr/>
          <a:lstStyle/>
          <a:p>
            <a:fld id="{E2C0417D-7275-41C3-AA7E-B1CD95C546FC}" type="datetime8">
              <a:rPr lang="en-US" smtClean="0"/>
              <a:t>11/30/2021 8:32 PM</a:t>
            </a:fld>
            <a:endParaRPr lang="en-US"/>
          </a:p>
        </p:txBody>
      </p:sp>
      <p:sp>
        <p:nvSpPr>
          <p:cNvPr id="5" name="Slide Number Placeholder 4">
            <a:extLst>
              <a:ext uri="{FF2B5EF4-FFF2-40B4-BE49-F238E27FC236}">
                <a16:creationId xmlns:a16="http://schemas.microsoft.com/office/drawing/2014/main" id="{81FF5BF4-4EEB-46E7-A96C-8A3C687BD28C}"/>
              </a:ext>
            </a:extLst>
          </p:cNvPr>
          <p:cNvSpPr>
            <a:spLocks noGrp="1"/>
          </p:cNvSpPr>
          <p:nvPr>
            <p:ph type="sldNum" sz="quarter" idx="12"/>
          </p:nvPr>
        </p:nvSpPr>
        <p:spPr/>
        <p:txBody>
          <a:bodyPr/>
          <a:lstStyle/>
          <a:p>
            <a:fld id="{727B383C-48F7-4079-A8E5-69741E5EF663}" type="slidenum">
              <a:rPr lang="en-US" smtClean="0"/>
              <a:t>20</a:t>
            </a:fld>
            <a:endParaRPr lang="en-US"/>
          </a:p>
        </p:txBody>
      </p:sp>
      <p:sp>
        <p:nvSpPr>
          <p:cNvPr id="14" name="Rectangle 13">
            <a:extLst>
              <a:ext uri="{FF2B5EF4-FFF2-40B4-BE49-F238E27FC236}">
                <a16:creationId xmlns:a16="http://schemas.microsoft.com/office/drawing/2014/main" id="{484B5110-6D8F-4373-9AC9-D0DC3532BD54}"/>
              </a:ext>
            </a:extLst>
          </p:cNvPr>
          <p:cNvSpPr/>
          <p:nvPr/>
        </p:nvSpPr>
        <p:spPr>
          <a:xfrm>
            <a:off x="539432" y="774866"/>
            <a:ext cx="8084615" cy="5285275"/>
          </a:xfrm>
          <a:prstGeom prst="rect">
            <a:avLst/>
          </a:prstGeom>
          <a:solidFill>
            <a:srgbClr val="E8D9F3"/>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A Canadian-based slow-</a:t>
            </a:r>
            <a:r>
              <a:rPr lang="en-US" dirty="0" err="1">
                <a:solidFill>
                  <a:schemeClr val="tx1"/>
                </a:solidFill>
              </a:rPr>
              <a:t>ish</a:t>
            </a:r>
            <a:r>
              <a:rPr lang="en-US" dirty="0">
                <a:solidFill>
                  <a:schemeClr val="tx1"/>
                </a:solidFill>
              </a:rPr>
              <a:t> growth company finally gave in and hired a professional Head of Sales.  For the first 8 years, the company had relied upon the founders’ hustle to grow and that was not leading to the kind of accelerated growth the founders had envisioned.</a:t>
            </a:r>
          </a:p>
          <a:p>
            <a:endParaRPr lang="en-US" dirty="0">
              <a:solidFill>
                <a:schemeClr val="tx1"/>
              </a:solidFill>
            </a:endParaRPr>
          </a:p>
          <a:p>
            <a:r>
              <a:rPr lang="en-US" dirty="0">
                <a:solidFill>
                  <a:schemeClr val="tx1"/>
                </a:solidFill>
              </a:rPr>
              <a:t>So, in comes this fantastic and experienced Head of Sales and they start shaking things up in terms of lead generation, branding, marketing, product roadmapping, et…long story short, in 2 years, they were responsible for growing sales by 500% and bringing in 20+ new clients to the company’s customer ecosystem.  As a result of this growth, the value of the company tripled in the span of those 2 years.</a:t>
            </a:r>
          </a:p>
          <a:p>
            <a:endParaRPr lang="en-US" dirty="0">
              <a:solidFill>
                <a:schemeClr val="tx1"/>
              </a:solidFill>
            </a:endParaRPr>
          </a:p>
          <a:p>
            <a:r>
              <a:rPr lang="en-US" dirty="0">
                <a:solidFill>
                  <a:schemeClr val="tx1"/>
                </a:solidFill>
              </a:rPr>
              <a:t>The company had a reasonable cash incentive plan based on meeting revenue target and a decent base salary, but they offered the Head of Sales no equity in the business, this critical employee did not participate at all in the significant value creation.</a:t>
            </a:r>
          </a:p>
          <a:p>
            <a:endParaRPr lang="en-US" dirty="0">
              <a:solidFill>
                <a:schemeClr val="tx1"/>
              </a:solidFill>
            </a:endParaRPr>
          </a:p>
          <a:p>
            <a:r>
              <a:rPr lang="en-US" dirty="0">
                <a:solidFill>
                  <a:schemeClr val="tx1"/>
                </a:solidFill>
              </a:rPr>
              <a:t>Do you think the Head of Sales stuck around or did they leverage their excellent performance into a bugger opportunity with real equity in the business?</a:t>
            </a:r>
            <a:endParaRPr lang="en-CA" dirty="0">
              <a:solidFill>
                <a:schemeClr val="tx1"/>
              </a:solidFill>
            </a:endParaRPr>
          </a:p>
        </p:txBody>
      </p:sp>
    </p:spTree>
    <p:extLst>
      <p:ext uri="{BB962C8B-B14F-4D97-AF65-F5344CB8AC3E}">
        <p14:creationId xmlns:p14="http://schemas.microsoft.com/office/powerpoint/2010/main" val="109459617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5B8B383-76EA-4DCC-B277-267202B9B032}"/>
              </a:ext>
            </a:extLst>
          </p:cNvPr>
          <p:cNvSpPr/>
          <p:nvPr/>
        </p:nvSpPr>
        <p:spPr>
          <a:xfrm>
            <a:off x="0" y="136524"/>
            <a:ext cx="9144000" cy="396328"/>
          </a:xfrm>
          <a:prstGeom prst="rect">
            <a:avLst/>
          </a:prstGeom>
          <a:solidFill>
            <a:srgbClr val="5982CB"/>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3A67B8"/>
              </a:buClr>
            </a:pPr>
            <a:r>
              <a:rPr lang="en-US" sz="2600" b="1" dirty="0">
                <a:solidFill>
                  <a:schemeClr val="bg1"/>
                </a:solidFill>
              </a:rPr>
              <a:t>The ABCs</a:t>
            </a:r>
          </a:p>
        </p:txBody>
      </p:sp>
      <p:sp>
        <p:nvSpPr>
          <p:cNvPr id="4" name="Date Placeholder 3">
            <a:extLst>
              <a:ext uri="{FF2B5EF4-FFF2-40B4-BE49-F238E27FC236}">
                <a16:creationId xmlns:a16="http://schemas.microsoft.com/office/drawing/2014/main" id="{DEC31C12-5D17-47DF-886F-3136F829BB9B}"/>
              </a:ext>
            </a:extLst>
          </p:cNvPr>
          <p:cNvSpPr>
            <a:spLocks noGrp="1"/>
          </p:cNvSpPr>
          <p:nvPr>
            <p:ph type="dt" sz="half" idx="10"/>
          </p:nvPr>
        </p:nvSpPr>
        <p:spPr/>
        <p:txBody>
          <a:bodyPr/>
          <a:lstStyle/>
          <a:p>
            <a:fld id="{E2C0417D-7275-41C3-AA7E-B1CD95C546FC}" type="datetime8">
              <a:rPr lang="en-US" smtClean="0"/>
              <a:t>11/30/2021 8:56 PM</a:t>
            </a:fld>
            <a:endParaRPr lang="en-US"/>
          </a:p>
        </p:txBody>
      </p:sp>
      <p:sp>
        <p:nvSpPr>
          <p:cNvPr id="5" name="Slide Number Placeholder 4">
            <a:extLst>
              <a:ext uri="{FF2B5EF4-FFF2-40B4-BE49-F238E27FC236}">
                <a16:creationId xmlns:a16="http://schemas.microsoft.com/office/drawing/2014/main" id="{81FF5BF4-4EEB-46E7-A96C-8A3C687BD28C}"/>
              </a:ext>
            </a:extLst>
          </p:cNvPr>
          <p:cNvSpPr>
            <a:spLocks noGrp="1"/>
          </p:cNvSpPr>
          <p:nvPr>
            <p:ph type="sldNum" sz="quarter" idx="12"/>
          </p:nvPr>
        </p:nvSpPr>
        <p:spPr/>
        <p:txBody>
          <a:bodyPr/>
          <a:lstStyle/>
          <a:p>
            <a:fld id="{727B383C-48F7-4079-A8E5-69741E5EF663}" type="slidenum">
              <a:rPr lang="en-US" smtClean="0"/>
              <a:t>21</a:t>
            </a:fld>
            <a:endParaRPr lang="en-US"/>
          </a:p>
        </p:txBody>
      </p:sp>
      <p:sp>
        <p:nvSpPr>
          <p:cNvPr id="2" name="Rectangle 1">
            <a:extLst>
              <a:ext uri="{FF2B5EF4-FFF2-40B4-BE49-F238E27FC236}">
                <a16:creationId xmlns:a16="http://schemas.microsoft.com/office/drawing/2014/main" id="{78BEE116-66BA-41BB-9E2B-3D028B455508}"/>
              </a:ext>
            </a:extLst>
          </p:cNvPr>
          <p:cNvSpPr/>
          <p:nvPr/>
        </p:nvSpPr>
        <p:spPr>
          <a:xfrm>
            <a:off x="4625726"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Market Competitive Positioning</a:t>
            </a:r>
            <a:endParaRPr lang="en-CA" sz="2400" b="1" dirty="0"/>
          </a:p>
        </p:txBody>
      </p:sp>
      <p:sp>
        <p:nvSpPr>
          <p:cNvPr id="9" name="Rectangle 8">
            <a:extLst>
              <a:ext uri="{FF2B5EF4-FFF2-40B4-BE49-F238E27FC236}">
                <a16:creationId xmlns:a16="http://schemas.microsoft.com/office/drawing/2014/main" id="{48CAE280-2FDB-4353-89C3-87196DF3D451}"/>
              </a:ext>
            </a:extLst>
          </p:cNvPr>
          <p:cNvSpPr/>
          <p:nvPr/>
        </p:nvSpPr>
        <p:spPr>
          <a:xfrm>
            <a:off x="248813"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Market Forces &amp; Trends</a:t>
            </a:r>
            <a:endParaRPr lang="en-CA" sz="2400" b="1" dirty="0"/>
          </a:p>
        </p:txBody>
      </p:sp>
      <p:sp>
        <p:nvSpPr>
          <p:cNvPr id="10" name="Rectangle 9">
            <a:extLst>
              <a:ext uri="{FF2B5EF4-FFF2-40B4-BE49-F238E27FC236}">
                <a16:creationId xmlns:a16="http://schemas.microsoft.com/office/drawing/2014/main" id="{BBD7289B-A284-451C-A1F9-99447297AA38}"/>
              </a:ext>
            </a:extLst>
          </p:cNvPr>
          <p:cNvSpPr/>
          <p:nvPr/>
        </p:nvSpPr>
        <p:spPr>
          <a:xfrm>
            <a:off x="6815243"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Total Rewards Framework</a:t>
            </a:r>
            <a:endParaRPr lang="en-CA" sz="2400" b="1" dirty="0"/>
          </a:p>
        </p:txBody>
      </p:sp>
      <p:sp>
        <p:nvSpPr>
          <p:cNvPr id="11" name="Rectangle 10">
            <a:extLst>
              <a:ext uri="{FF2B5EF4-FFF2-40B4-BE49-F238E27FC236}">
                <a16:creationId xmlns:a16="http://schemas.microsoft.com/office/drawing/2014/main" id="{7E07DD5E-AC02-49A7-9A3A-C3B726180EBF}"/>
              </a:ext>
            </a:extLst>
          </p:cNvPr>
          <p:cNvSpPr/>
          <p:nvPr/>
        </p:nvSpPr>
        <p:spPr>
          <a:xfrm>
            <a:off x="248813" y="311451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Tax Efficiency &amp; Dollar Optimization</a:t>
            </a:r>
            <a:endParaRPr lang="en-CA" sz="2400" b="1" dirty="0"/>
          </a:p>
        </p:txBody>
      </p:sp>
      <p:sp>
        <p:nvSpPr>
          <p:cNvPr id="12" name="Rectangle 11">
            <a:extLst>
              <a:ext uri="{FF2B5EF4-FFF2-40B4-BE49-F238E27FC236}">
                <a16:creationId xmlns:a16="http://schemas.microsoft.com/office/drawing/2014/main" id="{2AF158D3-0A58-4B95-9610-A580A97AEF46}"/>
              </a:ext>
            </a:extLst>
          </p:cNvPr>
          <p:cNvSpPr/>
          <p:nvPr/>
        </p:nvSpPr>
        <p:spPr>
          <a:xfrm>
            <a:off x="4625726" y="3114516"/>
            <a:ext cx="2057400" cy="1605134"/>
          </a:xfrm>
          <a:prstGeom prst="rect">
            <a:avLst/>
          </a:prstGeom>
          <a:solidFill>
            <a:schemeClr val="accent5">
              <a:lumMod val="60000"/>
              <a:lumOff val="40000"/>
            </a:schemeClr>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Pay Transparency &amp; Comms</a:t>
            </a:r>
            <a:endParaRPr lang="en-CA" sz="2400" b="1" dirty="0"/>
          </a:p>
        </p:txBody>
      </p:sp>
      <p:sp>
        <p:nvSpPr>
          <p:cNvPr id="13" name="Rectangle 12">
            <a:extLst>
              <a:ext uri="{FF2B5EF4-FFF2-40B4-BE49-F238E27FC236}">
                <a16:creationId xmlns:a16="http://schemas.microsoft.com/office/drawing/2014/main" id="{3E9E6133-49E4-4535-9D11-F0D9BC04F07A}"/>
              </a:ext>
            </a:extLst>
          </p:cNvPr>
          <p:cNvSpPr/>
          <p:nvPr/>
        </p:nvSpPr>
        <p:spPr>
          <a:xfrm>
            <a:off x="6815243" y="308162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Now what???</a:t>
            </a:r>
            <a:endParaRPr lang="en-CA" sz="2400" b="1" dirty="0"/>
          </a:p>
        </p:txBody>
      </p:sp>
      <p:sp>
        <p:nvSpPr>
          <p:cNvPr id="14" name="Rectangle 13">
            <a:extLst>
              <a:ext uri="{FF2B5EF4-FFF2-40B4-BE49-F238E27FC236}">
                <a16:creationId xmlns:a16="http://schemas.microsoft.com/office/drawing/2014/main" id="{52944AC4-050B-4B61-AE71-0C2AC7CE9051}"/>
              </a:ext>
            </a:extLst>
          </p:cNvPr>
          <p:cNvSpPr/>
          <p:nvPr/>
        </p:nvSpPr>
        <p:spPr>
          <a:xfrm>
            <a:off x="2436209"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Employee Value Proposition </a:t>
            </a:r>
            <a:endParaRPr lang="en-CA" sz="2400" b="1" dirty="0"/>
          </a:p>
        </p:txBody>
      </p:sp>
      <p:sp>
        <p:nvSpPr>
          <p:cNvPr id="15" name="Rectangle 14">
            <a:extLst>
              <a:ext uri="{FF2B5EF4-FFF2-40B4-BE49-F238E27FC236}">
                <a16:creationId xmlns:a16="http://schemas.microsoft.com/office/drawing/2014/main" id="{EAFFB840-861D-47D9-B55D-16EA07BED00D}"/>
              </a:ext>
            </a:extLst>
          </p:cNvPr>
          <p:cNvSpPr/>
          <p:nvPr/>
        </p:nvSpPr>
        <p:spPr>
          <a:xfrm>
            <a:off x="2436209" y="311451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Compensation Plan Design </a:t>
            </a:r>
            <a:endParaRPr lang="en-CA" sz="2400" b="1" dirty="0"/>
          </a:p>
        </p:txBody>
      </p:sp>
    </p:spTree>
    <p:extLst>
      <p:ext uri="{BB962C8B-B14F-4D97-AF65-F5344CB8AC3E}">
        <p14:creationId xmlns:p14="http://schemas.microsoft.com/office/powerpoint/2010/main" val="277932627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5B8B383-76EA-4DCC-B277-267202B9B032}"/>
              </a:ext>
            </a:extLst>
          </p:cNvPr>
          <p:cNvSpPr/>
          <p:nvPr/>
        </p:nvSpPr>
        <p:spPr>
          <a:xfrm>
            <a:off x="0" y="136524"/>
            <a:ext cx="9144000" cy="396328"/>
          </a:xfrm>
          <a:prstGeom prst="rect">
            <a:avLst/>
          </a:prstGeom>
          <a:solidFill>
            <a:srgbClr val="5982CB"/>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3A67B8"/>
              </a:buClr>
            </a:pPr>
            <a:r>
              <a:rPr lang="en-US" sz="2600" b="1" dirty="0">
                <a:solidFill>
                  <a:schemeClr val="bg1"/>
                </a:solidFill>
              </a:rPr>
              <a:t>Pay Transparency &amp; Comms</a:t>
            </a:r>
          </a:p>
        </p:txBody>
      </p:sp>
      <p:sp>
        <p:nvSpPr>
          <p:cNvPr id="4" name="Date Placeholder 3">
            <a:extLst>
              <a:ext uri="{FF2B5EF4-FFF2-40B4-BE49-F238E27FC236}">
                <a16:creationId xmlns:a16="http://schemas.microsoft.com/office/drawing/2014/main" id="{DEC31C12-5D17-47DF-886F-3136F829BB9B}"/>
              </a:ext>
            </a:extLst>
          </p:cNvPr>
          <p:cNvSpPr>
            <a:spLocks noGrp="1"/>
          </p:cNvSpPr>
          <p:nvPr>
            <p:ph type="dt" sz="half" idx="10"/>
          </p:nvPr>
        </p:nvSpPr>
        <p:spPr/>
        <p:txBody>
          <a:bodyPr/>
          <a:lstStyle/>
          <a:p>
            <a:fld id="{E2C0417D-7275-41C3-AA7E-B1CD95C546FC}" type="datetime8">
              <a:rPr lang="en-US" smtClean="0"/>
              <a:t>11/30/2021 8:32 PM</a:t>
            </a:fld>
            <a:endParaRPr lang="en-US"/>
          </a:p>
        </p:txBody>
      </p:sp>
      <p:sp>
        <p:nvSpPr>
          <p:cNvPr id="5" name="Slide Number Placeholder 4">
            <a:extLst>
              <a:ext uri="{FF2B5EF4-FFF2-40B4-BE49-F238E27FC236}">
                <a16:creationId xmlns:a16="http://schemas.microsoft.com/office/drawing/2014/main" id="{81FF5BF4-4EEB-46E7-A96C-8A3C687BD28C}"/>
              </a:ext>
            </a:extLst>
          </p:cNvPr>
          <p:cNvSpPr>
            <a:spLocks noGrp="1"/>
          </p:cNvSpPr>
          <p:nvPr>
            <p:ph type="sldNum" sz="quarter" idx="12"/>
          </p:nvPr>
        </p:nvSpPr>
        <p:spPr/>
        <p:txBody>
          <a:bodyPr/>
          <a:lstStyle/>
          <a:p>
            <a:fld id="{727B383C-48F7-4079-A8E5-69741E5EF663}" type="slidenum">
              <a:rPr lang="en-US" smtClean="0"/>
              <a:t>22</a:t>
            </a:fld>
            <a:endParaRPr lang="en-US"/>
          </a:p>
        </p:txBody>
      </p:sp>
      <p:sp>
        <p:nvSpPr>
          <p:cNvPr id="14" name="Rectangle 13">
            <a:extLst>
              <a:ext uri="{FF2B5EF4-FFF2-40B4-BE49-F238E27FC236}">
                <a16:creationId xmlns:a16="http://schemas.microsoft.com/office/drawing/2014/main" id="{484B5110-6D8F-4373-9AC9-D0DC3532BD54}"/>
              </a:ext>
            </a:extLst>
          </p:cNvPr>
          <p:cNvSpPr/>
          <p:nvPr/>
        </p:nvSpPr>
        <p:spPr>
          <a:xfrm>
            <a:off x="380642" y="796824"/>
            <a:ext cx="8301681" cy="1787167"/>
          </a:xfrm>
          <a:prstGeom prst="rect">
            <a:avLst/>
          </a:prstGeom>
          <a:solidFill>
            <a:srgbClr val="ECF3FA"/>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Big movement towards transparency in how people get paid in North America.  American companies are recruiting from Montreal, Toronto and Vancouver in droves.  One of my US based clients took California based accountants and replaced them with equally qualified accountants in Winnipeg.  US companies are more transparent in disclosing their pay ranges and as they hire more and more in Canada, there will be more dissemination of US compensation levels.</a:t>
            </a:r>
            <a:endParaRPr lang="en-CA" dirty="0">
              <a:solidFill>
                <a:schemeClr val="tx1"/>
              </a:solidFill>
            </a:endParaRPr>
          </a:p>
        </p:txBody>
      </p:sp>
      <p:sp>
        <p:nvSpPr>
          <p:cNvPr id="15" name="Rectangle 14">
            <a:extLst>
              <a:ext uri="{FF2B5EF4-FFF2-40B4-BE49-F238E27FC236}">
                <a16:creationId xmlns:a16="http://schemas.microsoft.com/office/drawing/2014/main" id="{BD632781-9663-4A8A-8C84-6B5890128776}"/>
              </a:ext>
            </a:extLst>
          </p:cNvPr>
          <p:cNvSpPr/>
          <p:nvPr/>
        </p:nvSpPr>
        <p:spPr>
          <a:xfrm>
            <a:off x="380642" y="2870238"/>
            <a:ext cx="8301681" cy="938437"/>
          </a:xfrm>
          <a:prstGeom prst="rect">
            <a:avLst/>
          </a:prstGeom>
          <a:solidFill>
            <a:srgbClr val="ECF3FA"/>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Companies are terrible at communicating pay to employees and have not yet figured out Total Rewards Statements, which is a huge missed opportunity to break down how much a company invests in employees beyond the Base Salary number.</a:t>
            </a:r>
          </a:p>
        </p:txBody>
      </p:sp>
      <p:sp>
        <p:nvSpPr>
          <p:cNvPr id="16" name="Rectangle 15">
            <a:extLst>
              <a:ext uri="{FF2B5EF4-FFF2-40B4-BE49-F238E27FC236}">
                <a16:creationId xmlns:a16="http://schemas.microsoft.com/office/drawing/2014/main" id="{3FF670B9-29B6-4471-83D7-4A2438AC4B4D}"/>
              </a:ext>
            </a:extLst>
          </p:cNvPr>
          <p:cNvSpPr/>
          <p:nvPr/>
        </p:nvSpPr>
        <p:spPr>
          <a:xfrm>
            <a:off x="380642" y="4140570"/>
            <a:ext cx="8301681" cy="1202707"/>
          </a:xfrm>
          <a:prstGeom prst="rect">
            <a:avLst/>
          </a:prstGeom>
          <a:solidFill>
            <a:srgbClr val="ECF3FA"/>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Companies need to focus on big, wide-scope picture versus myopic communication.  A merit increase conversation needs to become a conversation about career opportunities, professional development, total rewards and what an employee can expected in terms of total rewards for their next role.</a:t>
            </a:r>
            <a:endParaRPr lang="en-CA" dirty="0">
              <a:solidFill>
                <a:schemeClr val="tx1"/>
              </a:solidFill>
            </a:endParaRPr>
          </a:p>
        </p:txBody>
      </p:sp>
    </p:spTree>
    <p:extLst>
      <p:ext uri="{BB962C8B-B14F-4D97-AF65-F5344CB8AC3E}">
        <p14:creationId xmlns:p14="http://schemas.microsoft.com/office/powerpoint/2010/main" val="80243812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5B8B383-76EA-4DCC-B277-267202B9B032}"/>
              </a:ext>
            </a:extLst>
          </p:cNvPr>
          <p:cNvSpPr/>
          <p:nvPr/>
        </p:nvSpPr>
        <p:spPr>
          <a:xfrm>
            <a:off x="0" y="136524"/>
            <a:ext cx="9144000" cy="396328"/>
          </a:xfrm>
          <a:prstGeom prst="rect">
            <a:avLst/>
          </a:prstGeom>
          <a:solidFill>
            <a:srgbClr val="5982CB"/>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3A67B8"/>
              </a:buClr>
            </a:pPr>
            <a:r>
              <a:rPr lang="en-US" sz="2600" b="1" dirty="0">
                <a:solidFill>
                  <a:schemeClr val="bg1"/>
                </a:solidFill>
              </a:rPr>
              <a:t>Pay Transparency &amp; Comms</a:t>
            </a:r>
          </a:p>
        </p:txBody>
      </p:sp>
      <p:sp>
        <p:nvSpPr>
          <p:cNvPr id="4" name="Date Placeholder 3">
            <a:extLst>
              <a:ext uri="{FF2B5EF4-FFF2-40B4-BE49-F238E27FC236}">
                <a16:creationId xmlns:a16="http://schemas.microsoft.com/office/drawing/2014/main" id="{DEC31C12-5D17-47DF-886F-3136F829BB9B}"/>
              </a:ext>
            </a:extLst>
          </p:cNvPr>
          <p:cNvSpPr>
            <a:spLocks noGrp="1"/>
          </p:cNvSpPr>
          <p:nvPr>
            <p:ph type="dt" sz="half" idx="10"/>
          </p:nvPr>
        </p:nvSpPr>
        <p:spPr/>
        <p:txBody>
          <a:bodyPr/>
          <a:lstStyle/>
          <a:p>
            <a:fld id="{E2C0417D-7275-41C3-AA7E-B1CD95C546FC}" type="datetime8">
              <a:rPr lang="en-US" smtClean="0"/>
              <a:t>11/30/2021 8:32 PM</a:t>
            </a:fld>
            <a:endParaRPr lang="en-US"/>
          </a:p>
        </p:txBody>
      </p:sp>
      <p:sp>
        <p:nvSpPr>
          <p:cNvPr id="5" name="Slide Number Placeholder 4">
            <a:extLst>
              <a:ext uri="{FF2B5EF4-FFF2-40B4-BE49-F238E27FC236}">
                <a16:creationId xmlns:a16="http://schemas.microsoft.com/office/drawing/2014/main" id="{81FF5BF4-4EEB-46E7-A96C-8A3C687BD28C}"/>
              </a:ext>
            </a:extLst>
          </p:cNvPr>
          <p:cNvSpPr>
            <a:spLocks noGrp="1"/>
          </p:cNvSpPr>
          <p:nvPr>
            <p:ph type="sldNum" sz="quarter" idx="12"/>
          </p:nvPr>
        </p:nvSpPr>
        <p:spPr/>
        <p:txBody>
          <a:bodyPr/>
          <a:lstStyle/>
          <a:p>
            <a:fld id="{727B383C-48F7-4079-A8E5-69741E5EF663}" type="slidenum">
              <a:rPr lang="en-US" smtClean="0"/>
              <a:t>23</a:t>
            </a:fld>
            <a:endParaRPr lang="en-US"/>
          </a:p>
        </p:txBody>
      </p:sp>
      <p:sp>
        <p:nvSpPr>
          <p:cNvPr id="10" name="Rectangle 9">
            <a:extLst>
              <a:ext uri="{FF2B5EF4-FFF2-40B4-BE49-F238E27FC236}">
                <a16:creationId xmlns:a16="http://schemas.microsoft.com/office/drawing/2014/main" id="{5BE7147D-FA03-4918-B1E2-915FB18E428D}"/>
              </a:ext>
            </a:extLst>
          </p:cNvPr>
          <p:cNvSpPr/>
          <p:nvPr/>
        </p:nvSpPr>
        <p:spPr>
          <a:xfrm>
            <a:off x="5144493" y="1896635"/>
            <a:ext cx="3192030" cy="2961611"/>
          </a:xfrm>
          <a:prstGeom prst="rect">
            <a:avLst/>
          </a:prstGeom>
          <a:solidFill>
            <a:schemeClr val="accent4">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solidFill>
                  <a:schemeClr val="tx1"/>
                </a:solidFill>
              </a:rPr>
              <a:t>A very simple Total Rewards Statement, but very powerful because it reminds employees that there is more to it than base salary.</a:t>
            </a:r>
            <a:endParaRPr lang="en-CA" dirty="0">
              <a:solidFill>
                <a:schemeClr val="tx1"/>
              </a:solidFill>
            </a:endParaRPr>
          </a:p>
        </p:txBody>
      </p:sp>
      <p:pic>
        <p:nvPicPr>
          <p:cNvPr id="8" name="Picture 7">
            <a:extLst>
              <a:ext uri="{FF2B5EF4-FFF2-40B4-BE49-F238E27FC236}">
                <a16:creationId xmlns:a16="http://schemas.microsoft.com/office/drawing/2014/main" id="{FB2C0674-8B1F-42AF-8412-3D6ADD881C56}"/>
              </a:ext>
            </a:extLst>
          </p:cNvPr>
          <p:cNvPicPr>
            <a:picLocks noChangeAspect="1"/>
          </p:cNvPicPr>
          <p:nvPr/>
        </p:nvPicPr>
        <p:blipFill>
          <a:blip r:embed="rId2"/>
          <a:stretch>
            <a:fillRect/>
          </a:stretch>
        </p:blipFill>
        <p:spPr>
          <a:xfrm>
            <a:off x="222033" y="609664"/>
            <a:ext cx="4270455" cy="5593320"/>
          </a:xfrm>
          <a:prstGeom prst="rect">
            <a:avLst/>
          </a:prstGeom>
        </p:spPr>
      </p:pic>
      <p:sp>
        <p:nvSpPr>
          <p:cNvPr id="17" name="TextBox 16">
            <a:extLst>
              <a:ext uri="{FF2B5EF4-FFF2-40B4-BE49-F238E27FC236}">
                <a16:creationId xmlns:a16="http://schemas.microsoft.com/office/drawing/2014/main" id="{C2FDCE29-4B7B-4B68-BB32-E82776EB4C74}"/>
              </a:ext>
            </a:extLst>
          </p:cNvPr>
          <p:cNvSpPr txBox="1"/>
          <p:nvPr/>
        </p:nvSpPr>
        <p:spPr>
          <a:xfrm>
            <a:off x="4492488" y="5723913"/>
            <a:ext cx="2528514" cy="461665"/>
          </a:xfrm>
          <a:prstGeom prst="rect">
            <a:avLst/>
          </a:prstGeom>
          <a:noFill/>
        </p:spPr>
        <p:txBody>
          <a:bodyPr wrap="square">
            <a:spAutoFit/>
          </a:bodyPr>
          <a:lstStyle/>
          <a:p>
            <a:r>
              <a:rPr lang="en-CA" sz="1200" dirty="0"/>
              <a:t>https://www.rewardsfocus.com/request-samples/</a:t>
            </a:r>
          </a:p>
        </p:txBody>
      </p:sp>
    </p:spTree>
    <p:extLst>
      <p:ext uri="{BB962C8B-B14F-4D97-AF65-F5344CB8AC3E}">
        <p14:creationId xmlns:p14="http://schemas.microsoft.com/office/powerpoint/2010/main" val="361089657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5B8B383-76EA-4DCC-B277-267202B9B032}"/>
              </a:ext>
            </a:extLst>
          </p:cNvPr>
          <p:cNvSpPr/>
          <p:nvPr/>
        </p:nvSpPr>
        <p:spPr>
          <a:xfrm>
            <a:off x="0" y="136524"/>
            <a:ext cx="9144000" cy="396328"/>
          </a:xfrm>
          <a:prstGeom prst="rect">
            <a:avLst/>
          </a:prstGeom>
          <a:solidFill>
            <a:srgbClr val="5982CB"/>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3A67B8"/>
              </a:buClr>
            </a:pPr>
            <a:r>
              <a:rPr lang="en-US" sz="2600" b="1" dirty="0">
                <a:solidFill>
                  <a:schemeClr val="bg1"/>
                </a:solidFill>
              </a:rPr>
              <a:t>The ABCs</a:t>
            </a:r>
          </a:p>
        </p:txBody>
      </p:sp>
      <p:sp>
        <p:nvSpPr>
          <p:cNvPr id="4" name="Date Placeholder 3">
            <a:extLst>
              <a:ext uri="{FF2B5EF4-FFF2-40B4-BE49-F238E27FC236}">
                <a16:creationId xmlns:a16="http://schemas.microsoft.com/office/drawing/2014/main" id="{DEC31C12-5D17-47DF-886F-3136F829BB9B}"/>
              </a:ext>
            </a:extLst>
          </p:cNvPr>
          <p:cNvSpPr>
            <a:spLocks noGrp="1"/>
          </p:cNvSpPr>
          <p:nvPr>
            <p:ph type="dt" sz="half" idx="10"/>
          </p:nvPr>
        </p:nvSpPr>
        <p:spPr/>
        <p:txBody>
          <a:bodyPr/>
          <a:lstStyle/>
          <a:p>
            <a:fld id="{E2C0417D-7275-41C3-AA7E-B1CD95C546FC}" type="datetime8">
              <a:rPr lang="en-US" smtClean="0"/>
              <a:t>11/30/2021 8:58 PM</a:t>
            </a:fld>
            <a:endParaRPr lang="en-US"/>
          </a:p>
        </p:txBody>
      </p:sp>
      <p:sp>
        <p:nvSpPr>
          <p:cNvPr id="5" name="Slide Number Placeholder 4">
            <a:extLst>
              <a:ext uri="{FF2B5EF4-FFF2-40B4-BE49-F238E27FC236}">
                <a16:creationId xmlns:a16="http://schemas.microsoft.com/office/drawing/2014/main" id="{81FF5BF4-4EEB-46E7-A96C-8A3C687BD28C}"/>
              </a:ext>
            </a:extLst>
          </p:cNvPr>
          <p:cNvSpPr>
            <a:spLocks noGrp="1"/>
          </p:cNvSpPr>
          <p:nvPr>
            <p:ph type="sldNum" sz="quarter" idx="12"/>
          </p:nvPr>
        </p:nvSpPr>
        <p:spPr/>
        <p:txBody>
          <a:bodyPr/>
          <a:lstStyle/>
          <a:p>
            <a:fld id="{727B383C-48F7-4079-A8E5-69741E5EF663}" type="slidenum">
              <a:rPr lang="en-US" smtClean="0"/>
              <a:t>24</a:t>
            </a:fld>
            <a:endParaRPr lang="en-US"/>
          </a:p>
        </p:txBody>
      </p:sp>
      <p:sp>
        <p:nvSpPr>
          <p:cNvPr id="2" name="Rectangle 1">
            <a:extLst>
              <a:ext uri="{FF2B5EF4-FFF2-40B4-BE49-F238E27FC236}">
                <a16:creationId xmlns:a16="http://schemas.microsoft.com/office/drawing/2014/main" id="{78BEE116-66BA-41BB-9E2B-3D028B455508}"/>
              </a:ext>
            </a:extLst>
          </p:cNvPr>
          <p:cNvSpPr/>
          <p:nvPr/>
        </p:nvSpPr>
        <p:spPr>
          <a:xfrm>
            <a:off x="4625726"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Market Competitive Positioning</a:t>
            </a:r>
            <a:endParaRPr lang="en-CA" sz="2400" b="1" dirty="0"/>
          </a:p>
        </p:txBody>
      </p:sp>
      <p:sp>
        <p:nvSpPr>
          <p:cNvPr id="9" name="Rectangle 8">
            <a:extLst>
              <a:ext uri="{FF2B5EF4-FFF2-40B4-BE49-F238E27FC236}">
                <a16:creationId xmlns:a16="http://schemas.microsoft.com/office/drawing/2014/main" id="{48CAE280-2FDB-4353-89C3-87196DF3D451}"/>
              </a:ext>
            </a:extLst>
          </p:cNvPr>
          <p:cNvSpPr/>
          <p:nvPr/>
        </p:nvSpPr>
        <p:spPr>
          <a:xfrm>
            <a:off x="248813"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Market Forces &amp; Trends</a:t>
            </a:r>
            <a:endParaRPr lang="en-CA" sz="2400" b="1" dirty="0"/>
          </a:p>
        </p:txBody>
      </p:sp>
      <p:sp>
        <p:nvSpPr>
          <p:cNvPr id="10" name="Rectangle 9">
            <a:extLst>
              <a:ext uri="{FF2B5EF4-FFF2-40B4-BE49-F238E27FC236}">
                <a16:creationId xmlns:a16="http://schemas.microsoft.com/office/drawing/2014/main" id="{BBD7289B-A284-451C-A1F9-99447297AA38}"/>
              </a:ext>
            </a:extLst>
          </p:cNvPr>
          <p:cNvSpPr/>
          <p:nvPr/>
        </p:nvSpPr>
        <p:spPr>
          <a:xfrm>
            <a:off x="6815243"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Total Rewards Framework</a:t>
            </a:r>
            <a:endParaRPr lang="en-CA" sz="2400" b="1" dirty="0"/>
          </a:p>
        </p:txBody>
      </p:sp>
      <p:sp>
        <p:nvSpPr>
          <p:cNvPr id="11" name="Rectangle 10">
            <a:extLst>
              <a:ext uri="{FF2B5EF4-FFF2-40B4-BE49-F238E27FC236}">
                <a16:creationId xmlns:a16="http://schemas.microsoft.com/office/drawing/2014/main" id="{7E07DD5E-AC02-49A7-9A3A-C3B726180EBF}"/>
              </a:ext>
            </a:extLst>
          </p:cNvPr>
          <p:cNvSpPr/>
          <p:nvPr/>
        </p:nvSpPr>
        <p:spPr>
          <a:xfrm>
            <a:off x="248813" y="311451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Tax Efficiency &amp; Dollar Optimization</a:t>
            </a:r>
            <a:endParaRPr lang="en-CA" sz="2400" b="1" dirty="0"/>
          </a:p>
        </p:txBody>
      </p:sp>
      <p:sp>
        <p:nvSpPr>
          <p:cNvPr id="12" name="Rectangle 11">
            <a:extLst>
              <a:ext uri="{FF2B5EF4-FFF2-40B4-BE49-F238E27FC236}">
                <a16:creationId xmlns:a16="http://schemas.microsoft.com/office/drawing/2014/main" id="{2AF158D3-0A58-4B95-9610-A580A97AEF46}"/>
              </a:ext>
            </a:extLst>
          </p:cNvPr>
          <p:cNvSpPr/>
          <p:nvPr/>
        </p:nvSpPr>
        <p:spPr>
          <a:xfrm>
            <a:off x="4625726" y="311451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Pay Transparency &amp; Comms</a:t>
            </a:r>
            <a:endParaRPr lang="en-CA" sz="2400" b="1" dirty="0"/>
          </a:p>
        </p:txBody>
      </p:sp>
      <p:sp>
        <p:nvSpPr>
          <p:cNvPr id="13" name="Rectangle 12">
            <a:extLst>
              <a:ext uri="{FF2B5EF4-FFF2-40B4-BE49-F238E27FC236}">
                <a16:creationId xmlns:a16="http://schemas.microsoft.com/office/drawing/2014/main" id="{3E9E6133-49E4-4535-9D11-F0D9BC04F07A}"/>
              </a:ext>
            </a:extLst>
          </p:cNvPr>
          <p:cNvSpPr/>
          <p:nvPr/>
        </p:nvSpPr>
        <p:spPr>
          <a:xfrm>
            <a:off x="6815243" y="3081626"/>
            <a:ext cx="2057400" cy="1605134"/>
          </a:xfrm>
          <a:prstGeom prst="rect">
            <a:avLst/>
          </a:prstGeom>
          <a:solidFill>
            <a:schemeClr val="accent5">
              <a:lumMod val="60000"/>
              <a:lumOff val="40000"/>
            </a:schemeClr>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Now what???</a:t>
            </a:r>
            <a:endParaRPr lang="en-CA" sz="2400" b="1" dirty="0"/>
          </a:p>
        </p:txBody>
      </p:sp>
      <p:sp>
        <p:nvSpPr>
          <p:cNvPr id="14" name="Rectangle 13">
            <a:extLst>
              <a:ext uri="{FF2B5EF4-FFF2-40B4-BE49-F238E27FC236}">
                <a16:creationId xmlns:a16="http://schemas.microsoft.com/office/drawing/2014/main" id="{52944AC4-050B-4B61-AE71-0C2AC7CE9051}"/>
              </a:ext>
            </a:extLst>
          </p:cNvPr>
          <p:cNvSpPr/>
          <p:nvPr/>
        </p:nvSpPr>
        <p:spPr>
          <a:xfrm>
            <a:off x="2436209"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Employee Value Proposition </a:t>
            </a:r>
            <a:endParaRPr lang="en-CA" sz="2400" b="1" dirty="0"/>
          </a:p>
        </p:txBody>
      </p:sp>
      <p:sp>
        <p:nvSpPr>
          <p:cNvPr id="15" name="Rectangle 14">
            <a:extLst>
              <a:ext uri="{FF2B5EF4-FFF2-40B4-BE49-F238E27FC236}">
                <a16:creationId xmlns:a16="http://schemas.microsoft.com/office/drawing/2014/main" id="{EAFFB840-861D-47D9-B55D-16EA07BED00D}"/>
              </a:ext>
            </a:extLst>
          </p:cNvPr>
          <p:cNvSpPr/>
          <p:nvPr/>
        </p:nvSpPr>
        <p:spPr>
          <a:xfrm>
            <a:off x="2436209" y="311451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Compensation Plan Design </a:t>
            </a:r>
            <a:endParaRPr lang="en-CA" sz="2400" b="1" dirty="0"/>
          </a:p>
        </p:txBody>
      </p:sp>
    </p:spTree>
    <p:extLst>
      <p:ext uri="{BB962C8B-B14F-4D97-AF65-F5344CB8AC3E}">
        <p14:creationId xmlns:p14="http://schemas.microsoft.com/office/powerpoint/2010/main" val="319530742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5B8B383-76EA-4DCC-B277-267202B9B032}"/>
              </a:ext>
            </a:extLst>
          </p:cNvPr>
          <p:cNvSpPr/>
          <p:nvPr/>
        </p:nvSpPr>
        <p:spPr>
          <a:xfrm>
            <a:off x="0" y="136524"/>
            <a:ext cx="9144000" cy="396328"/>
          </a:xfrm>
          <a:prstGeom prst="rect">
            <a:avLst/>
          </a:prstGeom>
          <a:solidFill>
            <a:srgbClr val="5982CB"/>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3A67B8"/>
              </a:buClr>
            </a:pPr>
            <a:r>
              <a:rPr lang="en-US" sz="2600" b="1" dirty="0">
                <a:solidFill>
                  <a:schemeClr val="bg1"/>
                </a:solidFill>
              </a:rPr>
              <a:t>Ready for a Compensation Project?</a:t>
            </a:r>
          </a:p>
        </p:txBody>
      </p:sp>
      <p:sp>
        <p:nvSpPr>
          <p:cNvPr id="4" name="Date Placeholder 3">
            <a:extLst>
              <a:ext uri="{FF2B5EF4-FFF2-40B4-BE49-F238E27FC236}">
                <a16:creationId xmlns:a16="http://schemas.microsoft.com/office/drawing/2014/main" id="{DEC31C12-5D17-47DF-886F-3136F829BB9B}"/>
              </a:ext>
            </a:extLst>
          </p:cNvPr>
          <p:cNvSpPr>
            <a:spLocks noGrp="1"/>
          </p:cNvSpPr>
          <p:nvPr>
            <p:ph type="dt" sz="half" idx="10"/>
          </p:nvPr>
        </p:nvSpPr>
        <p:spPr/>
        <p:txBody>
          <a:bodyPr/>
          <a:lstStyle/>
          <a:p>
            <a:fld id="{E2C0417D-7275-41C3-AA7E-B1CD95C546FC}" type="datetime8">
              <a:rPr lang="en-US" smtClean="0"/>
              <a:t>11/30/2021 8:32 PM</a:t>
            </a:fld>
            <a:endParaRPr lang="en-US"/>
          </a:p>
        </p:txBody>
      </p:sp>
      <p:sp>
        <p:nvSpPr>
          <p:cNvPr id="5" name="Slide Number Placeholder 4">
            <a:extLst>
              <a:ext uri="{FF2B5EF4-FFF2-40B4-BE49-F238E27FC236}">
                <a16:creationId xmlns:a16="http://schemas.microsoft.com/office/drawing/2014/main" id="{81FF5BF4-4EEB-46E7-A96C-8A3C687BD28C}"/>
              </a:ext>
            </a:extLst>
          </p:cNvPr>
          <p:cNvSpPr>
            <a:spLocks noGrp="1"/>
          </p:cNvSpPr>
          <p:nvPr>
            <p:ph type="sldNum" sz="quarter" idx="12"/>
          </p:nvPr>
        </p:nvSpPr>
        <p:spPr/>
        <p:txBody>
          <a:bodyPr/>
          <a:lstStyle/>
          <a:p>
            <a:fld id="{727B383C-48F7-4079-A8E5-69741E5EF663}" type="slidenum">
              <a:rPr lang="en-US" smtClean="0"/>
              <a:t>25</a:t>
            </a:fld>
            <a:endParaRPr lang="en-US"/>
          </a:p>
        </p:txBody>
      </p:sp>
      <p:sp>
        <p:nvSpPr>
          <p:cNvPr id="14" name="Rectangle 13">
            <a:extLst>
              <a:ext uri="{FF2B5EF4-FFF2-40B4-BE49-F238E27FC236}">
                <a16:creationId xmlns:a16="http://schemas.microsoft.com/office/drawing/2014/main" id="{484B5110-6D8F-4373-9AC9-D0DC3532BD54}"/>
              </a:ext>
            </a:extLst>
          </p:cNvPr>
          <p:cNvSpPr/>
          <p:nvPr/>
        </p:nvSpPr>
        <p:spPr>
          <a:xfrm>
            <a:off x="298553" y="738379"/>
            <a:ext cx="8527398" cy="4631478"/>
          </a:xfrm>
          <a:prstGeom prst="rect">
            <a:avLst/>
          </a:prstGeom>
          <a:solidFill>
            <a:srgbClr val="E8D9F3"/>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How much does a good compensation consultant cost?  A good high level ball-park is a blended rate of </a:t>
            </a:r>
            <a:r>
              <a:rPr lang="en-US" sz="2000" b="1" dirty="0">
                <a:solidFill>
                  <a:schemeClr val="tx1"/>
                </a:solidFill>
              </a:rPr>
              <a:t>$200 / hour for a competent independent consultant </a:t>
            </a:r>
            <a:r>
              <a:rPr lang="en-US" sz="2000" dirty="0">
                <a:solidFill>
                  <a:schemeClr val="tx1"/>
                </a:solidFill>
              </a:rPr>
              <a:t>and it can increase from there depending on the type of firm being used.  </a:t>
            </a:r>
          </a:p>
          <a:p>
            <a:endParaRPr lang="en-US" sz="2000" dirty="0">
              <a:solidFill>
                <a:schemeClr val="tx1"/>
              </a:solidFill>
            </a:endParaRPr>
          </a:p>
          <a:p>
            <a:r>
              <a:rPr lang="en-US" sz="2000" dirty="0">
                <a:solidFill>
                  <a:schemeClr val="tx1"/>
                </a:solidFill>
              </a:rPr>
              <a:t>It is true that good compensation consultants are not plentiful and are not cheap!  Projects can be “fixed fee” or on an hourly basis and both have pros and cons.</a:t>
            </a:r>
          </a:p>
          <a:p>
            <a:endParaRPr lang="en-US" sz="2000" dirty="0">
              <a:solidFill>
                <a:schemeClr val="tx1"/>
              </a:solidFill>
            </a:endParaRPr>
          </a:p>
          <a:p>
            <a:r>
              <a:rPr lang="en-US" sz="2000" dirty="0">
                <a:solidFill>
                  <a:schemeClr val="tx1"/>
                </a:solidFill>
              </a:rPr>
              <a:t>My advice is to understand the breakdown of the fees as much as possible and comparing fee quotes between at least two consulting shops.</a:t>
            </a:r>
          </a:p>
          <a:p>
            <a:endParaRPr lang="en-US" sz="2000" dirty="0">
              <a:solidFill>
                <a:schemeClr val="tx1"/>
              </a:solidFill>
            </a:endParaRPr>
          </a:p>
          <a:p>
            <a:r>
              <a:rPr lang="en-US" sz="2000" dirty="0">
                <a:solidFill>
                  <a:schemeClr val="tx1"/>
                </a:solidFill>
              </a:rPr>
              <a:t>Feel free to explain to the consultants that this could be a long-term partnership rather than a “one and done,” so that they can take that into account when pricing the project.  The prospect of a long-term stable / growing partnership is worth a ~10%+ discount on the overall price.</a:t>
            </a:r>
          </a:p>
        </p:txBody>
      </p:sp>
    </p:spTree>
    <p:extLst>
      <p:ext uri="{BB962C8B-B14F-4D97-AF65-F5344CB8AC3E}">
        <p14:creationId xmlns:p14="http://schemas.microsoft.com/office/powerpoint/2010/main" val="41743188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5B8B383-76EA-4DCC-B277-267202B9B032}"/>
              </a:ext>
            </a:extLst>
          </p:cNvPr>
          <p:cNvSpPr/>
          <p:nvPr/>
        </p:nvSpPr>
        <p:spPr>
          <a:xfrm>
            <a:off x="0" y="136524"/>
            <a:ext cx="9144000" cy="396328"/>
          </a:xfrm>
          <a:prstGeom prst="rect">
            <a:avLst/>
          </a:prstGeom>
          <a:solidFill>
            <a:srgbClr val="5982CB"/>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3A67B8"/>
              </a:buClr>
            </a:pPr>
            <a:r>
              <a:rPr lang="en-US" sz="2600" b="1" dirty="0">
                <a:solidFill>
                  <a:schemeClr val="bg1"/>
                </a:solidFill>
              </a:rPr>
              <a:t>Ready for a Compensation Project?</a:t>
            </a:r>
          </a:p>
        </p:txBody>
      </p:sp>
      <p:sp>
        <p:nvSpPr>
          <p:cNvPr id="4" name="Date Placeholder 3">
            <a:extLst>
              <a:ext uri="{FF2B5EF4-FFF2-40B4-BE49-F238E27FC236}">
                <a16:creationId xmlns:a16="http://schemas.microsoft.com/office/drawing/2014/main" id="{DEC31C12-5D17-47DF-886F-3136F829BB9B}"/>
              </a:ext>
            </a:extLst>
          </p:cNvPr>
          <p:cNvSpPr>
            <a:spLocks noGrp="1"/>
          </p:cNvSpPr>
          <p:nvPr>
            <p:ph type="dt" sz="half" idx="10"/>
          </p:nvPr>
        </p:nvSpPr>
        <p:spPr/>
        <p:txBody>
          <a:bodyPr/>
          <a:lstStyle/>
          <a:p>
            <a:fld id="{E2C0417D-7275-41C3-AA7E-B1CD95C546FC}" type="datetime8">
              <a:rPr lang="en-US" smtClean="0"/>
              <a:t>11/30/2021 8:32 PM</a:t>
            </a:fld>
            <a:endParaRPr lang="en-US"/>
          </a:p>
        </p:txBody>
      </p:sp>
      <p:sp>
        <p:nvSpPr>
          <p:cNvPr id="5" name="Slide Number Placeholder 4">
            <a:extLst>
              <a:ext uri="{FF2B5EF4-FFF2-40B4-BE49-F238E27FC236}">
                <a16:creationId xmlns:a16="http://schemas.microsoft.com/office/drawing/2014/main" id="{81FF5BF4-4EEB-46E7-A96C-8A3C687BD28C}"/>
              </a:ext>
            </a:extLst>
          </p:cNvPr>
          <p:cNvSpPr>
            <a:spLocks noGrp="1"/>
          </p:cNvSpPr>
          <p:nvPr>
            <p:ph type="sldNum" sz="quarter" idx="12"/>
          </p:nvPr>
        </p:nvSpPr>
        <p:spPr/>
        <p:txBody>
          <a:bodyPr/>
          <a:lstStyle/>
          <a:p>
            <a:fld id="{727B383C-48F7-4079-A8E5-69741E5EF663}" type="slidenum">
              <a:rPr lang="en-US" smtClean="0"/>
              <a:t>26</a:t>
            </a:fld>
            <a:endParaRPr lang="en-US"/>
          </a:p>
        </p:txBody>
      </p:sp>
      <p:sp>
        <p:nvSpPr>
          <p:cNvPr id="14" name="Rectangle 13">
            <a:extLst>
              <a:ext uri="{FF2B5EF4-FFF2-40B4-BE49-F238E27FC236}">
                <a16:creationId xmlns:a16="http://schemas.microsoft.com/office/drawing/2014/main" id="{484B5110-6D8F-4373-9AC9-D0DC3532BD54}"/>
              </a:ext>
            </a:extLst>
          </p:cNvPr>
          <p:cNvSpPr/>
          <p:nvPr/>
        </p:nvSpPr>
        <p:spPr>
          <a:xfrm>
            <a:off x="298553" y="680232"/>
            <a:ext cx="8527398" cy="4716525"/>
          </a:xfrm>
          <a:prstGeom prst="rect">
            <a:avLst/>
          </a:prstGeom>
          <a:solidFill>
            <a:srgbClr val="E8D9F3"/>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Make sure you know what market data sources the consultant has access to (if at all).  In many cases, the client is expected to participate in a compensation survey, thereby unlocking the ability to purchase the published survey results.  The cost of purchasing market data should always be factored into the company’s project cost assumptions.</a:t>
            </a:r>
          </a:p>
          <a:p>
            <a:endParaRPr lang="en-US" sz="2000" dirty="0">
              <a:solidFill>
                <a:schemeClr val="tx1"/>
              </a:solidFill>
            </a:endParaRPr>
          </a:p>
          <a:p>
            <a:r>
              <a:rPr lang="en-US" sz="2000" dirty="0">
                <a:solidFill>
                  <a:schemeClr val="tx1"/>
                </a:solidFill>
              </a:rPr>
              <a:t>High quality market data is not cheap and clients can expect to pay ~$5,000+ for access to a comprehensive survey with 100+ job positions.</a:t>
            </a:r>
          </a:p>
          <a:p>
            <a:endParaRPr lang="en-US" sz="2000" dirty="0">
              <a:solidFill>
                <a:schemeClr val="tx1"/>
              </a:solidFill>
            </a:endParaRPr>
          </a:p>
          <a:p>
            <a:r>
              <a:rPr lang="en-US" sz="2000" dirty="0">
                <a:solidFill>
                  <a:schemeClr val="tx1"/>
                </a:solidFill>
              </a:rPr>
              <a:t>Make sure other terms and conditions make sense, such as the external data sources they will use and the terms and conditions, especially if things go wrong in the project.</a:t>
            </a:r>
            <a:br>
              <a:rPr lang="en-US" sz="2000" dirty="0">
                <a:solidFill>
                  <a:schemeClr val="tx1"/>
                </a:solidFill>
              </a:rPr>
            </a:br>
            <a:endParaRPr lang="en-US" sz="2000" dirty="0">
              <a:solidFill>
                <a:schemeClr val="tx1"/>
              </a:solidFill>
            </a:endParaRPr>
          </a:p>
          <a:p>
            <a:r>
              <a:rPr lang="en-US" sz="2000" dirty="0">
                <a:solidFill>
                  <a:schemeClr val="tx1"/>
                </a:solidFill>
              </a:rPr>
              <a:t>Call references if it’s a consultant you have never worked with to ensure you minimize issues that may arise later.</a:t>
            </a:r>
            <a:endParaRPr lang="en-CA" sz="2000" dirty="0">
              <a:solidFill>
                <a:schemeClr val="tx1"/>
              </a:solidFill>
            </a:endParaRPr>
          </a:p>
        </p:txBody>
      </p:sp>
    </p:spTree>
    <p:extLst>
      <p:ext uri="{BB962C8B-B14F-4D97-AF65-F5344CB8AC3E}">
        <p14:creationId xmlns:p14="http://schemas.microsoft.com/office/powerpoint/2010/main" val="401773294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5B8B383-76EA-4DCC-B277-267202B9B032}"/>
              </a:ext>
            </a:extLst>
          </p:cNvPr>
          <p:cNvSpPr/>
          <p:nvPr/>
        </p:nvSpPr>
        <p:spPr>
          <a:xfrm>
            <a:off x="0" y="136524"/>
            <a:ext cx="9144000" cy="396328"/>
          </a:xfrm>
          <a:prstGeom prst="rect">
            <a:avLst/>
          </a:prstGeom>
          <a:solidFill>
            <a:srgbClr val="5982CB"/>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3A67B8"/>
              </a:buClr>
            </a:pPr>
            <a:r>
              <a:rPr lang="en-US" sz="2600" b="1" dirty="0">
                <a:solidFill>
                  <a:schemeClr val="bg1"/>
                </a:solidFill>
              </a:rPr>
              <a:t>What kind of project should we embark on?</a:t>
            </a:r>
          </a:p>
        </p:txBody>
      </p:sp>
      <p:sp>
        <p:nvSpPr>
          <p:cNvPr id="4" name="Date Placeholder 3">
            <a:extLst>
              <a:ext uri="{FF2B5EF4-FFF2-40B4-BE49-F238E27FC236}">
                <a16:creationId xmlns:a16="http://schemas.microsoft.com/office/drawing/2014/main" id="{DEC31C12-5D17-47DF-886F-3136F829BB9B}"/>
              </a:ext>
            </a:extLst>
          </p:cNvPr>
          <p:cNvSpPr>
            <a:spLocks noGrp="1"/>
          </p:cNvSpPr>
          <p:nvPr>
            <p:ph type="dt" sz="half" idx="10"/>
          </p:nvPr>
        </p:nvSpPr>
        <p:spPr/>
        <p:txBody>
          <a:bodyPr/>
          <a:lstStyle/>
          <a:p>
            <a:fld id="{E2C0417D-7275-41C3-AA7E-B1CD95C546FC}" type="datetime8">
              <a:rPr lang="en-US" smtClean="0"/>
              <a:t>11/30/2021 8:32 PM</a:t>
            </a:fld>
            <a:endParaRPr lang="en-US"/>
          </a:p>
        </p:txBody>
      </p:sp>
      <p:sp>
        <p:nvSpPr>
          <p:cNvPr id="5" name="Slide Number Placeholder 4">
            <a:extLst>
              <a:ext uri="{FF2B5EF4-FFF2-40B4-BE49-F238E27FC236}">
                <a16:creationId xmlns:a16="http://schemas.microsoft.com/office/drawing/2014/main" id="{81FF5BF4-4EEB-46E7-A96C-8A3C687BD28C}"/>
              </a:ext>
            </a:extLst>
          </p:cNvPr>
          <p:cNvSpPr>
            <a:spLocks noGrp="1"/>
          </p:cNvSpPr>
          <p:nvPr>
            <p:ph type="sldNum" sz="quarter" idx="12"/>
          </p:nvPr>
        </p:nvSpPr>
        <p:spPr/>
        <p:txBody>
          <a:bodyPr/>
          <a:lstStyle/>
          <a:p>
            <a:fld id="{727B383C-48F7-4079-A8E5-69741E5EF663}" type="slidenum">
              <a:rPr lang="en-US" smtClean="0"/>
              <a:t>27</a:t>
            </a:fld>
            <a:endParaRPr lang="en-US"/>
          </a:p>
        </p:txBody>
      </p:sp>
      <p:sp>
        <p:nvSpPr>
          <p:cNvPr id="14" name="Rectangle 13">
            <a:extLst>
              <a:ext uri="{FF2B5EF4-FFF2-40B4-BE49-F238E27FC236}">
                <a16:creationId xmlns:a16="http://schemas.microsoft.com/office/drawing/2014/main" id="{484B5110-6D8F-4373-9AC9-D0DC3532BD54}"/>
              </a:ext>
            </a:extLst>
          </p:cNvPr>
          <p:cNvSpPr/>
          <p:nvPr/>
        </p:nvSpPr>
        <p:spPr>
          <a:xfrm>
            <a:off x="253728" y="787106"/>
            <a:ext cx="2632906" cy="723177"/>
          </a:xfrm>
          <a:prstGeom prst="rect">
            <a:avLst/>
          </a:prstGeom>
          <a:solidFill>
            <a:srgbClr val="E8D9F3"/>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rPr>
              <a:t>Early Stage / Start-up Stage / Small-Scale</a:t>
            </a:r>
            <a:endParaRPr lang="en-CA" sz="2000" b="1" dirty="0">
              <a:solidFill>
                <a:schemeClr val="tx1"/>
              </a:solidFill>
            </a:endParaRPr>
          </a:p>
        </p:txBody>
      </p:sp>
      <p:sp>
        <p:nvSpPr>
          <p:cNvPr id="6" name="Rectangle 5">
            <a:extLst>
              <a:ext uri="{FF2B5EF4-FFF2-40B4-BE49-F238E27FC236}">
                <a16:creationId xmlns:a16="http://schemas.microsoft.com/office/drawing/2014/main" id="{A2C15E42-F9FE-4A75-9CAC-19F4162BC081}"/>
              </a:ext>
            </a:extLst>
          </p:cNvPr>
          <p:cNvSpPr/>
          <p:nvPr/>
        </p:nvSpPr>
        <p:spPr>
          <a:xfrm>
            <a:off x="253728" y="2647790"/>
            <a:ext cx="2632906" cy="2596563"/>
          </a:xfrm>
          <a:prstGeom prst="rect">
            <a:avLst/>
          </a:prstGeom>
          <a:solidFill>
            <a:schemeClr val="accent5">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2563" indent="-182563">
              <a:buFont typeface="Arial" panose="020B0604020202020204" pitchFamily="34" charset="0"/>
              <a:buChar char="•"/>
            </a:pPr>
            <a:r>
              <a:rPr lang="en-US" sz="2000" dirty="0">
                <a:solidFill>
                  <a:schemeClr val="tx1"/>
                </a:solidFill>
              </a:rPr>
              <a:t>Market competitive analysis</a:t>
            </a:r>
          </a:p>
          <a:p>
            <a:pPr marL="182563" indent="-182563">
              <a:buFont typeface="Arial" panose="020B0604020202020204" pitchFamily="34" charset="0"/>
              <a:buChar char="•"/>
            </a:pPr>
            <a:r>
              <a:rPr lang="en-US" sz="2000" dirty="0">
                <a:solidFill>
                  <a:schemeClr val="tx1"/>
                </a:solidFill>
              </a:rPr>
              <a:t>Compensation ranges</a:t>
            </a:r>
          </a:p>
          <a:p>
            <a:pPr marL="182563" indent="-182563">
              <a:buFont typeface="Arial" panose="020B0604020202020204" pitchFamily="34" charset="0"/>
              <a:buChar char="•"/>
            </a:pPr>
            <a:r>
              <a:rPr lang="en-US" sz="2000" dirty="0">
                <a:solidFill>
                  <a:schemeClr val="tx1"/>
                </a:solidFill>
              </a:rPr>
              <a:t>Ensuring Base Salary is appropriate and engages / retains employees</a:t>
            </a:r>
          </a:p>
          <a:p>
            <a:pPr marL="285750" indent="-285750">
              <a:buFont typeface="Arial" panose="020B0604020202020204" pitchFamily="34" charset="0"/>
              <a:buChar char="•"/>
            </a:pPr>
            <a:endParaRPr lang="en-CA" sz="2000" dirty="0">
              <a:solidFill>
                <a:schemeClr val="tx1"/>
              </a:solidFill>
            </a:endParaRPr>
          </a:p>
        </p:txBody>
      </p:sp>
      <p:sp>
        <p:nvSpPr>
          <p:cNvPr id="7" name="Rectangle 6">
            <a:extLst>
              <a:ext uri="{FF2B5EF4-FFF2-40B4-BE49-F238E27FC236}">
                <a16:creationId xmlns:a16="http://schemas.microsoft.com/office/drawing/2014/main" id="{1E7BC8F2-DF5F-4024-A9DF-614F4426000E}"/>
              </a:ext>
            </a:extLst>
          </p:cNvPr>
          <p:cNvSpPr/>
          <p:nvPr/>
        </p:nvSpPr>
        <p:spPr>
          <a:xfrm>
            <a:off x="3214966" y="787106"/>
            <a:ext cx="2632906" cy="723177"/>
          </a:xfrm>
          <a:prstGeom prst="rect">
            <a:avLst/>
          </a:prstGeom>
          <a:solidFill>
            <a:srgbClr val="E8D9F3"/>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rPr>
              <a:t>More Mature / Mid-size</a:t>
            </a:r>
            <a:endParaRPr lang="en-CA" sz="2000" b="1" dirty="0">
              <a:solidFill>
                <a:schemeClr val="tx1"/>
              </a:solidFill>
            </a:endParaRPr>
          </a:p>
        </p:txBody>
      </p:sp>
      <p:sp>
        <p:nvSpPr>
          <p:cNvPr id="8" name="Rectangle 7">
            <a:extLst>
              <a:ext uri="{FF2B5EF4-FFF2-40B4-BE49-F238E27FC236}">
                <a16:creationId xmlns:a16="http://schemas.microsoft.com/office/drawing/2014/main" id="{C839A950-947B-4746-A09D-94B771BC2A24}"/>
              </a:ext>
            </a:extLst>
          </p:cNvPr>
          <p:cNvSpPr/>
          <p:nvPr/>
        </p:nvSpPr>
        <p:spPr>
          <a:xfrm>
            <a:off x="3214966" y="2647790"/>
            <a:ext cx="2632906" cy="2596563"/>
          </a:xfrm>
          <a:prstGeom prst="rect">
            <a:avLst/>
          </a:prstGeom>
          <a:solidFill>
            <a:schemeClr val="accent5">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2563" indent="-182563">
              <a:buFont typeface="Arial" panose="020B0604020202020204" pitchFamily="34" charset="0"/>
              <a:buChar char="•"/>
            </a:pPr>
            <a:r>
              <a:rPr lang="en-US" sz="2000" dirty="0">
                <a:solidFill>
                  <a:schemeClr val="tx1"/>
                </a:solidFill>
              </a:rPr>
              <a:t>Short term incentive plan (STIP)</a:t>
            </a:r>
          </a:p>
          <a:p>
            <a:pPr marL="182563" indent="-182563">
              <a:buFont typeface="Arial" panose="020B0604020202020204" pitchFamily="34" charset="0"/>
              <a:buChar char="•"/>
            </a:pPr>
            <a:r>
              <a:rPr lang="en-US" sz="2000" dirty="0">
                <a:solidFill>
                  <a:schemeClr val="tx1"/>
                </a:solidFill>
              </a:rPr>
              <a:t>Total Compensation statements</a:t>
            </a:r>
          </a:p>
          <a:p>
            <a:pPr marL="182563" indent="-182563">
              <a:buFont typeface="Arial" panose="020B0604020202020204" pitchFamily="34" charset="0"/>
              <a:buChar char="•"/>
            </a:pPr>
            <a:r>
              <a:rPr lang="en-US" sz="2000" dirty="0">
                <a:solidFill>
                  <a:schemeClr val="tx1"/>
                </a:solidFill>
              </a:rPr>
              <a:t>Setting up annual compensation review processes (merit cycle, etc)</a:t>
            </a:r>
          </a:p>
          <a:p>
            <a:pPr marL="285750" indent="-285750">
              <a:buFont typeface="Arial" panose="020B0604020202020204" pitchFamily="34" charset="0"/>
              <a:buChar char="•"/>
            </a:pPr>
            <a:endParaRPr lang="en-CA" sz="2000" dirty="0">
              <a:solidFill>
                <a:schemeClr val="tx1"/>
              </a:solidFill>
            </a:endParaRPr>
          </a:p>
        </p:txBody>
      </p:sp>
      <p:sp>
        <p:nvSpPr>
          <p:cNvPr id="9" name="Rectangle 8">
            <a:extLst>
              <a:ext uri="{FF2B5EF4-FFF2-40B4-BE49-F238E27FC236}">
                <a16:creationId xmlns:a16="http://schemas.microsoft.com/office/drawing/2014/main" id="{0D2629A3-ED80-4ACF-8B56-701FE6DEADEE}"/>
              </a:ext>
            </a:extLst>
          </p:cNvPr>
          <p:cNvSpPr/>
          <p:nvPr/>
        </p:nvSpPr>
        <p:spPr>
          <a:xfrm>
            <a:off x="6211905" y="787106"/>
            <a:ext cx="2632906" cy="723177"/>
          </a:xfrm>
          <a:prstGeom prst="rect">
            <a:avLst/>
          </a:prstGeom>
          <a:solidFill>
            <a:srgbClr val="E8D9F3"/>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b="1" dirty="0">
                <a:solidFill>
                  <a:schemeClr val="tx1"/>
                </a:solidFill>
              </a:rPr>
              <a:t>More Mature / Mid-size</a:t>
            </a:r>
            <a:endParaRPr lang="en-CA" sz="2000" b="1" dirty="0">
              <a:solidFill>
                <a:schemeClr val="tx1"/>
              </a:solidFill>
            </a:endParaRPr>
          </a:p>
        </p:txBody>
      </p:sp>
      <p:sp>
        <p:nvSpPr>
          <p:cNvPr id="10" name="Rectangle 9">
            <a:extLst>
              <a:ext uri="{FF2B5EF4-FFF2-40B4-BE49-F238E27FC236}">
                <a16:creationId xmlns:a16="http://schemas.microsoft.com/office/drawing/2014/main" id="{E9DCF276-95D6-4E0B-991D-C6A519AA7AB6}"/>
              </a:ext>
            </a:extLst>
          </p:cNvPr>
          <p:cNvSpPr/>
          <p:nvPr/>
        </p:nvSpPr>
        <p:spPr>
          <a:xfrm>
            <a:off x="6211905" y="2647790"/>
            <a:ext cx="2632906" cy="2596563"/>
          </a:xfrm>
          <a:prstGeom prst="rect">
            <a:avLst/>
          </a:prstGeom>
          <a:solidFill>
            <a:schemeClr val="accent5">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82563" indent="-182563">
              <a:buFont typeface="Arial" panose="020B0604020202020204" pitchFamily="34" charset="0"/>
              <a:buChar char="•"/>
            </a:pPr>
            <a:r>
              <a:rPr lang="en-US" sz="2000" dirty="0">
                <a:solidFill>
                  <a:schemeClr val="tx1"/>
                </a:solidFill>
              </a:rPr>
              <a:t>Long term incentive plan (LTIP)</a:t>
            </a:r>
          </a:p>
          <a:p>
            <a:pPr marL="182563" indent="-182563">
              <a:buFont typeface="Arial" panose="020B0604020202020204" pitchFamily="34" charset="0"/>
              <a:buChar char="•"/>
            </a:pPr>
            <a:r>
              <a:rPr lang="en-US" sz="2000" dirty="0">
                <a:solidFill>
                  <a:schemeClr val="tx1"/>
                </a:solidFill>
              </a:rPr>
              <a:t>Total Rewards statements</a:t>
            </a:r>
          </a:p>
          <a:p>
            <a:pPr marL="182563" indent="-182563">
              <a:buFont typeface="Arial" panose="020B0604020202020204" pitchFamily="34" charset="0"/>
              <a:buChar char="•"/>
            </a:pPr>
            <a:r>
              <a:rPr lang="en-US" sz="2000" dirty="0">
                <a:solidFill>
                  <a:schemeClr val="tx1"/>
                </a:solidFill>
              </a:rPr>
              <a:t>HR Technology / HRIS</a:t>
            </a:r>
          </a:p>
          <a:p>
            <a:pPr marL="182563" indent="-182563">
              <a:buFont typeface="Arial" panose="020B0604020202020204" pitchFamily="34" charset="0"/>
              <a:buChar char="•"/>
            </a:pPr>
            <a:r>
              <a:rPr lang="en-US" sz="2000" dirty="0">
                <a:solidFill>
                  <a:schemeClr val="tx1"/>
                </a:solidFill>
              </a:rPr>
              <a:t>HR Analytics</a:t>
            </a:r>
          </a:p>
          <a:p>
            <a:pPr marL="182563" indent="-182563">
              <a:buFont typeface="Arial" panose="020B0604020202020204" pitchFamily="34" charset="0"/>
              <a:buChar char="•"/>
            </a:pPr>
            <a:r>
              <a:rPr lang="en-US" sz="2000" dirty="0">
                <a:solidFill>
                  <a:schemeClr val="tx1"/>
                </a:solidFill>
              </a:rPr>
              <a:t>+++</a:t>
            </a:r>
          </a:p>
          <a:p>
            <a:pPr marL="285750" indent="-285750">
              <a:buFont typeface="Arial" panose="020B0604020202020204" pitchFamily="34" charset="0"/>
              <a:buChar char="•"/>
            </a:pPr>
            <a:endParaRPr lang="en-CA" sz="2000" dirty="0">
              <a:solidFill>
                <a:schemeClr val="tx1"/>
              </a:solidFill>
            </a:endParaRPr>
          </a:p>
        </p:txBody>
      </p:sp>
      <p:sp>
        <p:nvSpPr>
          <p:cNvPr id="11" name="Rectangle 10">
            <a:extLst>
              <a:ext uri="{FF2B5EF4-FFF2-40B4-BE49-F238E27FC236}">
                <a16:creationId xmlns:a16="http://schemas.microsoft.com/office/drawing/2014/main" id="{07BA5E3A-A664-4C93-A811-FFF32A96335A}"/>
              </a:ext>
            </a:extLst>
          </p:cNvPr>
          <p:cNvSpPr/>
          <p:nvPr/>
        </p:nvSpPr>
        <p:spPr>
          <a:xfrm>
            <a:off x="253728" y="1710319"/>
            <a:ext cx="2632906" cy="723177"/>
          </a:xfrm>
          <a:prstGeom prst="rect">
            <a:avLst/>
          </a:prstGeom>
          <a:solidFill>
            <a:schemeClr val="accent3">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Early Stage / Start-up Stage / Small-Scale</a:t>
            </a:r>
            <a:endParaRPr lang="en-CA" sz="2000" dirty="0">
              <a:solidFill>
                <a:schemeClr val="tx1"/>
              </a:solidFill>
            </a:endParaRPr>
          </a:p>
        </p:txBody>
      </p:sp>
      <p:sp>
        <p:nvSpPr>
          <p:cNvPr id="12" name="Rectangle 11">
            <a:extLst>
              <a:ext uri="{FF2B5EF4-FFF2-40B4-BE49-F238E27FC236}">
                <a16:creationId xmlns:a16="http://schemas.microsoft.com/office/drawing/2014/main" id="{3E287535-875D-43A8-9FD2-F18E1CDE655C}"/>
              </a:ext>
            </a:extLst>
          </p:cNvPr>
          <p:cNvSpPr/>
          <p:nvPr/>
        </p:nvSpPr>
        <p:spPr>
          <a:xfrm>
            <a:off x="3214966" y="1710319"/>
            <a:ext cx="2632906" cy="723177"/>
          </a:xfrm>
          <a:prstGeom prst="rect">
            <a:avLst/>
          </a:prstGeom>
          <a:solidFill>
            <a:schemeClr val="accent3">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More Mature / Mid-size</a:t>
            </a:r>
            <a:endParaRPr lang="en-CA" sz="2000" dirty="0">
              <a:solidFill>
                <a:schemeClr val="tx1"/>
              </a:solidFill>
            </a:endParaRPr>
          </a:p>
        </p:txBody>
      </p:sp>
      <p:sp>
        <p:nvSpPr>
          <p:cNvPr id="13" name="Rectangle 12">
            <a:extLst>
              <a:ext uri="{FF2B5EF4-FFF2-40B4-BE49-F238E27FC236}">
                <a16:creationId xmlns:a16="http://schemas.microsoft.com/office/drawing/2014/main" id="{8EE34D88-C2C0-46EA-A946-DD0D1BCDDE75}"/>
              </a:ext>
            </a:extLst>
          </p:cNvPr>
          <p:cNvSpPr/>
          <p:nvPr/>
        </p:nvSpPr>
        <p:spPr>
          <a:xfrm>
            <a:off x="6256730" y="1710320"/>
            <a:ext cx="2632906" cy="723177"/>
          </a:xfrm>
          <a:prstGeom prst="rect">
            <a:avLst/>
          </a:prstGeom>
          <a:solidFill>
            <a:schemeClr val="accent3">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000" dirty="0">
                <a:solidFill>
                  <a:schemeClr val="tx1"/>
                </a:solidFill>
              </a:rPr>
              <a:t>More Mature / Mid-size</a:t>
            </a:r>
            <a:endParaRPr lang="en-CA" sz="2000" dirty="0">
              <a:solidFill>
                <a:schemeClr val="tx1"/>
              </a:solidFill>
            </a:endParaRPr>
          </a:p>
        </p:txBody>
      </p:sp>
    </p:spTree>
    <p:extLst>
      <p:ext uri="{BB962C8B-B14F-4D97-AF65-F5344CB8AC3E}">
        <p14:creationId xmlns:p14="http://schemas.microsoft.com/office/powerpoint/2010/main" val="10909021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5B8B383-76EA-4DCC-B277-267202B9B032}"/>
              </a:ext>
            </a:extLst>
          </p:cNvPr>
          <p:cNvSpPr/>
          <p:nvPr/>
        </p:nvSpPr>
        <p:spPr>
          <a:xfrm>
            <a:off x="0" y="136524"/>
            <a:ext cx="9144000" cy="396328"/>
          </a:xfrm>
          <a:prstGeom prst="rect">
            <a:avLst/>
          </a:prstGeom>
          <a:solidFill>
            <a:srgbClr val="5982CB"/>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3A67B8"/>
              </a:buClr>
            </a:pPr>
            <a:r>
              <a:rPr lang="en-US" sz="2600" b="1" dirty="0">
                <a:solidFill>
                  <a:schemeClr val="bg1"/>
                </a:solidFill>
              </a:rPr>
              <a:t>The ABCs</a:t>
            </a:r>
          </a:p>
        </p:txBody>
      </p:sp>
      <p:sp>
        <p:nvSpPr>
          <p:cNvPr id="4" name="Date Placeholder 3">
            <a:extLst>
              <a:ext uri="{FF2B5EF4-FFF2-40B4-BE49-F238E27FC236}">
                <a16:creationId xmlns:a16="http://schemas.microsoft.com/office/drawing/2014/main" id="{DEC31C12-5D17-47DF-886F-3136F829BB9B}"/>
              </a:ext>
            </a:extLst>
          </p:cNvPr>
          <p:cNvSpPr>
            <a:spLocks noGrp="1"/>
          </p:cNvSpPr>
          <p:nvPr>
            <p:ph type="dt" sz="half" idx="10"/>
          </p:nvPr>
        </p:nvSpPr>
        <p:spPr/>
        <p:txBody>
          <a:bodyPr/>
          <a:lstStyle/>
          <a:p>
            <a:fld id="{E2C0417D-7275-41C3-AA7E-B1CD95C546FC}" type="datetime8">
              <a:rPr lang="en-US" smtClean="0"/>
              <a:t>11/30/2021 8:36 PM</a:t>
            </a:fld>
            <a:endParaRPr lang="en-US"/>
          </a:p>
        </p:txBody>
      </p:sp>
      <p:sp>
        <p:nvSpPr>
          <p:cNvPr id="5" name="Slide Number Placeholder 4">
            <a:extLst>
              <a:ext uri="{FF2B5EF4-FFF2-40B4-BE49-F238E27FC236}">
                <a16:creationId xmlns:a16="http://schemas.microsoft.com/office/drawing/2014/main" id="{81FF5BF4-4EEB-46E7-A96C-8A3C687BD28C}"/>
              </a:ext>
            </a:extLst>
          </p:cNvPr>
          <p:cNvSpPr>
            <a:spLocks noGrp="1"/>
          </p:cNvSpPr>
          <p:nvPr>
            <p:ph type="sldNum" sz="quarter" idx="12"/>
          </p:nvPr>
        </p:nvSpPr>
        <p:spPr/>
        <p:txBody>
          <a:bodyPr/>
          <a:lstStyle/>
          <a:p>
            <a:fld id="{727B383C-48F7-4079-A8E5-69741E5EF663}" type="slidenum">
              <a:rPr lang="en-US" smtClean="0"/>
              <a:t>3</a:t>
            </a:fld>
            <a:endParaRPr lang="en-US"/>
          </a:p>
        </p:txBody>
      </p:sp>
      <p:sp>
        <p:nvSpPr>
          <p:cNvPr id="2" name="Rectangle 1">
            <a:extLst>
              <a:ext uri="{FF2B5EF4-FFF2-40B4-BE49-F238E27FC236}">
                <a16:creationId xmlns:a16="http://schemas.microsoft.com/office/drawing/2014/main" id="{78BEE116-66BA-41BB-9E2B-3D028B455508}"/>
              </a:ext>
            </a:extLst>
          </p:cNvPr>
          <p:cNvSpPr/>
          <p:nvPr/>
        </p:nvSpPr>
        <p:spPr>
          <a:xfrm>
            <a:off x="4625726"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Market Competitive Positioning</a:t>
            </a:r>
            <a:endParaRPr lang="en-CA" sz="2400" b="1" dirty="0"/>
          </a:p>
        </p:txBody>
      </p:sp>
      <p:sp>
        <p:nvSpPr>
          <p:cNvPr id="9" name="Rectangle 8">
            <a:extLst>
              <a:ext uri="{FF2B5EF4-FFF2-40B4-BE49-F238E27FC236}">
                <a16:creationId xmlns:a16="http://schemas.microsoft.com/office/drawing/2014/main" id="{48CAE280-2FDB-4353-89C3-87196DF3D451}"/>
              </a:ext>
            </a:extLst>
          </p:cNvPr>
          <p:cNvSpPr/>
          <p:nvPr/>
        </p:nvSpPr>
        <p:spPr>
          <a:xfrm>
            <a:off x="248813" y="1373727"/>
            <a:ext cx="2057400" cy="1605134"/>
          </a:xfrm>
          <a:prstGeom prst="rect">
            <a:avLst/>
          </a:prstGeom>
          <a:solidFill>
            <a:schemeClr val="accent5">
              <a:lumMod val="60000"/>
              <a:lumOff val="40000"/>
            </a:schemeClr>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Market Forces &amp; Trends</a:t>
            </a:r>
            <a:endParaRPr lang="en-CA" sz="2400" b="1" dirty="0"/>
          </a:p>
        </p:txBody>
      </p:sp>
      <p:sp>
        <p:nvSpPr>
          <p:cNvPr id="10" name="Rectangle 9">
            <a:extLst>
              <a:ext uri="{FF2B5EF4-FFF2-40B4-BE49-F238E27FC236}">
                <a16:creationId xmlns:a16="http://schemas.microsoft.com/office/drawing/2014/main" id="{BBD7289B-A284-451C-A1F9-99447297AA38}"/>
              </a:ext>
            </a:extLst>
          </p:cNvPr>
          <p:cNvSpPr/>
          <p:nvPr/>
        </p:nvSpPr>
        <p:spPr>
          <a:xfrm>
            <a:off x="6815243"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Total Rewards Framework</a:t>
            </a:r>
            <a:endParaRPr lang="en-CA" sz="2400" b="1" dirty="0"/>
          </a:p>
        </p:txBody>
      </p:sp>
      <p:sp>
        <p:nvSpPr>
          <p:cNvPr id="11" name="Rectangle 10">
            <a:extLst>
              <a:ext uri="{FF2B5EF4-FFF2-40B4-BE49-F238E27FC236}">
                <a16:creationId xmlns:a16="http://schemas.microsoft.com/office/drawing/2014/main" id="{7E07DD5E-AC02-49A7-9A3A-C3B726180EBF}"/>
              </a:ext>
            </a:extLst>
          </p:cNvPr>
          <p:cNvSpPr/>
          <p:nvPr/>
        </p:nvSpPr>
        <p:spPr>
          <a:xfrm>
            <a:off x="248813" y="311451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Tax Efficiency &amp; Dollar Optimization</a:t>
            </a:r>
            <a:endParaRPr lang="en-CA" sz="2400" b="1" dirty="0"/>
          </a:p>
        </p:txBody>
      </p:sp>
      <p:sp>
        <p:nvSpPr>
          <p:cNvPr id="12" name="Rectangle 11">
            <a:extLst>
              <a:ext uri="{FF2B5EF4-FFF2-40B4-BE49-F238E27FC236}">
                <a16:creationId xmlns:a16="http://schemas.microsoft.com/office/drawing/2014/main" id="{2AF158D3-0A58-4B95-9610-A580A97AEF46}"/>
              </a:ext>
            </a:extLst>
          </p:cNvPr>
          <p:cNvSpPr/>
          <p:nvPr/>
        </p:nvSpPr>
        <p:spPr>
          <a:xfrm>
            <a:off x="4625726" y="311451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Pay Transparency &amp; Comms</a:t>
            </a:r>
            <a:endParaRPr lang="en-CA" sz="2400" b="1" dirty="0"/>
          </a:p>
        </p:txBody>
      </p:sp>
      <p:sp>
        <p:nvSpPr>
          <p:cNvPr id="13" name="Rectangle 12">
            <a:extLst>
              <a:ext uri="{FF2B5EF4-FFF2-40B4-BE49-F238E27FC236}">
                <a16:creationId xmlns:a16="http://schemas.microsoft.com/office/drawing/2014/main" id="{3E9E6133-49E4-4535-9D11-F0D9BC04F07A}"/>
              </a:ext>
            </a:extLst>
          </p:cNvPr>
          <p:cNvSpPr/>
          <p:nvPr/>
        </p:nvSpPr>
        <p:spPr>
          <a:xfrm>
            <a:off x="6815243" y="308162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Now what???</a:t>
            </a:r>
            <a:endParaRPr lang="en-CA" sz="2400" b="1" dirty="0"/>
          </a:p>
        </p:txBody>
      </p:sp>
      <p:sp>
        <p:nvSpPr>
          <p:cNvPr id="14" name="Rectangle 13">
            <a:extLst>
              <a:ext uri="{FF2B5EF4-FFF2-40B4-BE49-F238E27FC236}">
                <a16:creationId xmlns:a16="http://schemas.microsoft.com/office/drawing/2014/main" id="{52944AC4-050B-4B61-AE71-0C2AC7CE9051}"/>
              </a:ext>
            </a:extLst>
          </p:cNvPr>
          <p:cNvSpPr/>
          <p:nvPr/>
        </p:nvSpPr>
        <p:spPr>
          <a:xfrm>
            <a:off x="2436209"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Employee Value Proposition </a:t>
            </a:r>
            <a:endParaRPr lang="en-CA" sz="2400" b="1" dirty="0"/>
          </a:p>
        </p:txBody>
      </p:sp>
      <p:sp>
        <p:nvSpPr>
          <p:cNvPr id="15" name="Rectangle 14">
            <a:extLst>
              <a:ext uri="{FF2B5EF4-FFF2-40B4-BE49-F238E27FC236}">
                <a16:creationId xmlns:a16="http://schemas.microsoft.com/office/drawing/2014/main" id="{EAFFB840-861D-47D9-B55D-16EA07BED00D}"/>
              </a:ext>
            </a:extLst>
          </p:cNvPr>
          <p:cNvSpPr/>
          <p:nvPr/>
        </p:nvSpPr>
        <p:spPr>
          <a:xfrm>
            <a:off x="2436209" y="311451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Compensation Plan Design </a:t>
            </a:r>
            <a:endParaRPr lang="en-CA" sz="2400" b="1" dirty="0"/>
          </a:p>
        </p:txBody>
      </p:sp>
    </p:spTree>
    <p:extLst>
      <p:ext uri="{BB962C8B-B14F-4D97-AF65-F5344CB8AC3E}">
        <p14:creationId xmlns:p14="http://schemas.microsoft.com/office/powerpoint/2010/main" val="18173185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5B8B383-76EA-4DCC-B277-267202B9B032}"/>
              </a:ext>
            </a:extLst>
          </p:cNvPr>
          <p:cNvSpPr/>
          <p:nvPr/>
        </p:nvSpPr>
        <p:spPr>
          <a:xfrm>
            <a:off x="0" y="136524"/>
            <a:ext cx="9144000" cy="396328"/>
          </a:xfrm>
          <a:prstGeom prst="rect">
            <a:avLst/>
          </a:prstGeom>
          <a:solidFill>
            <a:srgbClr val="5982CB"/>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3A67B8"/>
              </a:buClr>
            </a:pPr>
            <a:r>
              <a:rPr lang="en-US" sz="2600" b="1" dirty="0">
                <a:solidFill>
                  <a:schemeClr val="bg1"/>
                </a:solidFill>
              </a:rPr>
              <a:t>Market Forces &amp; Trends</a:t>
            </a:r>
          </a:p>
        </p:txBody>
      </p:sp>
      <p:sp>
        <p:nvSpPr>
          <p:cNvPr id="4" name="Date Placeholder 3">
            <a:extLst>
              <a:ext uri="{FF2B5EF4-FFF2-40B4-BE49-F238E27FC236}">
                <a16:creationId xmlns:a16="http://schemas.microsoft.com/office/drawing/2014/main" id="{DEC31C12-5D17-47DF-886F-3136F829BB9B}"/>
              </a:ext>
            </a:extLst>
          </p:cNvPr>
          <p:cNvSpPr>
            <a:spLocks noGrp="1"/>
          </p:cNvSpPr>
          <p:nvPr>
            <p:ph type="dt" sz="half" idx="10"/>
          </p:nvPr>
        </p:nvSpPr>
        <p:spPr/>
        <p:txBody>
          <a:bodyPr/>
          <a:lstStyle/>
          <a:p>
            <a:fld id="{E2C0417D-7275-41C3-AA7E-B1CD95C546FC}" type="datetime8">
              <a:rPr lang="en-US" smtClean="0"/>
              <a:t>11/30/2021 8:32 PM</a:t>
            </a:fld>
            <a:endParaRPr lang="en-US"/>
          </a:p>
        </p:txBody>
      </p:sp>
      <p:sp>
        <p:nvSpPr>
          <p:cNvPr id="5" name="Slide Number Placeholder 4">
            <a:extLst>
              <a:ext uri="{FF2B5EF4-FFF2-40B4-BE49-F238E27FC236}">
                <a16:creationId xmlns:a16="http://schemas.microsoft.com/office/drawing/2014/main" id="{81FF5BF4-4EEB-46E7-A96C-8A3C687BD28C}"/>
              </a:ext>
            </a:extLst>
          </p:cNvPr>
          <p:cNvSpPr>
            <a:spLocks noGrp="1"/>
          </p:cNvSpPr>
          <p:nvPr>
            <p:ph type="sldNum" sz="quarter" idx="12"/>
          </p:nvPr>
        </p:nvSpPr>
        <p:spPr/>
        <p:txBody>
          <a:bodyPr/>
          <a:lstStyle/>
          <a:p>
            <a:fld id="{727B383C-48F7-4079-A8E5-69741E5EF663}" type="slidenum">
              <a:rPr lang="en-US" smtClean="0"/>
              <a:t>4</a:t>
            </a:fld>
            <a:endParaRPr lang="en-US"/>
          </a:p>
        </p:txBody>
      </p:sp>
      <p:sp>
        <p:nvSpPr>
          <p:cNvPr id="14" name="Rectangle 13">
            <a:extLst>
              <a:ext uri="{FF2B5EF4-FFF2-40B4-BE49-F238E27FC236}">
                <a16:creationId xmlns:a16="http://schemas.microsoft.com/office/drawing/2014/main" id="{484B5110-6D8F-4373-9AC9-D0DC3532BD54}"/>
              </a:ext>
            </a:extLst>
          </p:cNvPr>
          <p:cNvSpPr/>
          <p:nvPr/>
        </p:nvSpPr>
        <p:spPr>
          <a:xfrm>
            <a:off x="125498" y="824746"/>
            <a:ext cx="8892998" cy="4912659"/>
          </a:xfrm>
          <a:prstGeom prst="rect">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
            </a:pPr>
            <a:r>
              <a:rPr lang="en-US" sz="2000" dirty="0">
                <a:solidFill>
                  <a:schemeClr val="tx1"/>
                </a:solidFill>
              </a:rPr>
              <a:t>Tightest labour markets (globally) – in my 20+ years in Compensation, I have never seen it be so tilted in favour of the employee.</a:t>
            </a:r>
          </a:p>
          <a:p>
            <a:endParaRPr lang="en-US" sz="2000" dirty="0">
              <a:solidFill>
                <a:schemeClr val="tx1"/>
              </a:solidFill>
            </a:endParaRPr>
          </a:p>
          <a:p>
            <a:pPr marL="285750" indent="-285750">
              <a:buFont typeface="Wingdings" panose="05000000000000000000" pitchFamily="2" charset="2"/>
              <a:buChar char="§"/>
            </a:pPr>
            <a:r>
              <a:rPr lang="en-US" sz="2000" dirty="0">
                <a:solidFill>
                  <a:schemeClr val="tx1"/>
                </a:solidFill>
              </a:rPr>
              <a:t>Remote work is creating a global pool of talent…in Canada, this is practically showing up as Canadians living in Toronto or Montreal but working remotely for US based companies…this means employers in Canada are facing and will continue to face higher employee costs.</a:t>
            </a:r>
          </a:p>
          <a:p>
            <a:pPr marL="285750" indent="-285750">
              <a:buFont typeface="Wingdings" panose="05000000000000000000" pitchFamily="2" charset="2"/>
              <a:buChar char="§"/>
            </a:pPr>
            <a:endParaRPr lang="en-US" sz="2000" dirty="0">
              <a:solidFill>
                <a:schemeClr val="tx1"/>
              </a:solidFill>
            </a:endParaRPr>
          </a:p>
          <a:p>
            <a:pPr marL="285750" indent="-285750">
              <a:buFont typeface="Wingdings" panose="05000000000000000000" pitchFamily="2" charset="2"/>
              <a:buChar char="§"/>
            </a:pPr>
            <a:r>
              <a:rPr lang="en-US" sz="2000" dirty="0">
                <a:solidFill>
                  <a:schemeClr val="tx1"/>
                </a:solidFill>
              </a:rPr>
              <a:t>Tech companies are throwing large packages to employees, with a focus on pre-IPO stock options…pre-IPO equity is considered very desirable now.  There are a lot of data points now on how employees can “hit the jackpot” by doing the pre-IPO circuit…this means that if you are a slow-growth Manufacturing company or a high growth tech company, you are potentially competing for the same “middle office” talent ( HR, Accounting, Finance, Marketing, IT, Legal etc).  That talent is headed for Tech!</a:t>
            </a:r>
          </a:p>
        </p:txBody>
      </p:sp>
    </p:spTree>
    <p:extLst>
      <p:ext uri="{BB962C8B-B14F-4D97-AF65-F5344CB8AC3E}">
        <p14:creationId xmlns:p14="http://schemas.microsoft.com/office/powerpoint/2010/main" val="21468739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5B8B383-76EA-4DCC-B277-267202B9B032}"/>
              </a:ext>
            </a:extLst>
          </p:cNvPr>
          <p:cNvSpPr/>
          <p:nvPr/>
        </p:nvSpPr>
        <p:spPr>
          <a:xfrm>
            <a:off x="0" y="136524"/>
            <a:ext cx="9144000" cy="396328"/>
          </a:xfrm>
          <a:prstGeom prst="rect">
            <a:avLst/>
          </a:prstGeom>
          <a:solidFill>
            <a:srgbClr val="5982CB"/>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3A67B8"/>
              </a:buClr>
            </a:pPr>
            <a:r>
              <a:rPr lang="en-US" sz="2600" b="1" dirty="0">
                <a:solidFill>
                  <a:schemeClr val="bg1"/>
                </a:solidFill>
              </a:rPr>
              <a:t>Market Forces &amp; Trends</a:t>
            </a:r>
          </a:p>
        </p:txBody>
      </p:sp>
      <p:sp>
        <p:nvSpPr>
          <p:cNvPr id="4" name="Date Placeholder 3">
            <a:extLst>
              <a:ext uri="{FF2B5EF4-FFF2-40B4-BE49-F238E27FC236}">
                <a16:creationId xmlns:a16="http://schemas.microsoft.com/office/drawing/2014/main" id="{DEC31C12-5D17-47DF-886F-3136F829BB9B}"/>
              </a:ext>
            </a:extLst>
          </p:cNvPr>
          <p:cNvSpPr>
            <a:spLocks noGrp="1"/>
          </p:cNvSpPr>
          <p:nvPr>
            <p:ph type="dt" sz="half" idx="10"/>
          </p:nvPr>
        </p:nvSpPr>
        <p:spPr/>
        <p:txBody>
          <a:bodyPr/>
          <a:lstStyle/>
          <a:p>
            <a:fld id="{E2C0417D-7275-41C3-AA7E-B1CD95C546FC}" type="datetime8">
              <a:rPr lang="en-US" smtClean="0"/>
              <a:t>11/30/2021 8:32 PM</a:t>
            </a:fld>
            <a:endParaRPr lang="en-US"/>
          </a:p>
        </p:txBody>
      </p:sp>
      <p:sp>
        <p:nvSpPr>
          <p:cNvPr id="5" name="Slide Number Placeholder 4">
            <a:extLst>
              <a:ext uri="{FF2B5EF4-FFF2-40B4-BE49-F238E27FC236}">
                <a16:creationId xmlns:a16="http://schemas.microsoft.com/office/drawing/2014/main" id="{81FF5BF4-4EEB-46E7-A96C-8A3C687BD28C}"/>
              </a:ext>
            </a:extLst>
          </p:cNvPr>
          <p:cNvSpPr>
            <a:spLocks noGrp="1"/>
          </p:cNvSpPr>
          <p:nvPr>
            <p:ph type="sldNum" sz="quarter" idx="12"/>
          </p:nvPr>
        </p:nvSpPr>
        <p:spPr/>
        <p:txBody>
          <a:bodyPr/>
          <a:lstStyle/>
          <a:p>
            <a:fld id="{727B383C-48F7-4079-A8E5-69741E5EF663}" type="slidenum">
              <a:rPr lang="en-US" smtClean="0"/>
              <a:t>5</a:t>
            </a:fld>
            <a:endParaRPr lang="en-US"/>
          </a:p>
        </p:txBody>
      </p:sp>
      <p:sp>
        <p:nvSpPr>
          <p:cNvPr id="14" name="Rectangle 13">
            <a:extLst>
              <a:ext uri="{FF2B5EF4-FFF2-40B4-BE49-F238E27FC236}">
                <a16:creationId xmlns:a16="http://schemas.microsoft.com/office/drawing/2014/main" id="{484B5110-6D8F-4373-9AC9-D0DC3532BD54}"/>
              </a:ext>
            </a:extLst>
          </p:cNvPr>
          <p:cNvSpPr/>
          <p:nvPr/>
        </p:nvSpPr>
        <p:spPr>
          <a:xfrm>
            <a:off x="134463" y="744061"/>
            <a:ext cx="8892998" cy="4572010"/>
          </a:xfrm>
          <a:prstGeom prst="rect">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
            </a:pPr>
            <a:r>
              <a:rPr lang="en-US" sz="2000" dirty="0">
                <a:solidFill>
                  <a:schemeClr val="tx1"/>
                </a:solidFill>
              </a:rPr>
              <a:t>Companies are getting very creative with non-cash components of work – recognition, work flexibility, work tools, meaningful time off, volunteer opportunities, mission-led work, well-being initiatives and programming, etc.  Significant “curating” of employee rewards experience is happening in small, medium and enterprise level businesses.</a:t>
            </a:r>
          </a:p>
          <a:p>
            <a:pPr marL="285750" indent="-285750">
              <a:buFont typeface="Wingdings" panose="05000000000000000000" pitchFamily="2" charset="2"/>
              <a:buChar char="§"/>
            </a:pPr>
            <a:endParaRPr lang="en-US" sz="2000" dirty="0">
              <a:solidFill>
                <a:schemeClr val="tx1"/>
              </a:solidFill>
            </a:endParaRPr>
          </a:p>
          <a:p>
            <a:pPr marL="285750" indent="-285750">
              <a:buFont typeface="Wingdings" panose="05000000000000000000" pitchFamily="2" charset="2"/>
              <a:buChar char="§"/>
            </a:pPr>
            <a:r>
              <a:rPr lang="en-US" sz="2000" dirty="0">
                <a:solidFill>
                  <a:schemeClr val="tx1"/>
                </a:solidFill>
              </a:rPr>
              <a:t>Democratization of compensation data is very real…salary.com, et al.  This is being exacerbated by legislation (US in particular) that forces companies to provide compensation ranges.</a:t>
            </a:r>
          </a:p>
          <a:p>
            <a:pPr marL="285750" indent="-285750">
              <a:buFont typeface="Wingdings" panose="05000000000000000000" pitchFamily="2" charset="2"/>
              <a:buChar char="§"/>
            </a:pPr>
            <a:endParaRPr lang="en-US" sz="2000" dirty="0">
              <a:solidFill>
                <a:schemeClr val="tx1"/>
              </a:solidFill>
            </a:endParaRPr>
          </a:p>
          <a:p>
            <a:pPr marL="285750" indent="-285750">
              <a:buFont typeface="Wingdings" panose="05000000000000000000" pitchFamily="2" charset="2"/>
              <a:buChar char="§"/>
            </a:pPr>
            <a:r>
              <a:rPr lang="en-US" sz="2000" dirty="0">
                <a:solidFill>
                  <a:schemeClr val="tx1"/>
                </a:solidFill>
              </a:rPr>
              <a:t>Pay equity is a very big deal now and employees are getting educated on the fact that companies need to provide compensation that is free from bias.  This means employers absolutely need to ensure they review compensation with a gender and race lens and laser-focus on meritocracy.</a:t>
            </a:r>
          </a:p>
        </p:txBody>
      </p:sp>
    </p:spTree>
    <p:extLst>
      <p:ext uri="{BB962C8B-B14F-4D97-AF65-F5344CB8AC3E}">
        <p14:creationId xmlns:p14="http://schemas.microsoft.com/office/powerpoint/2010/main" val="3568471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5B8B383-76EA-4DCC-B277-267202B9B032}"/>
              </a:ext>
            </a:extLst>
          </p:cNvPr>
          <p:cNvSpPr/>
          <p:nvPr/>
        </p:nvSpPr>
        <p:spPr>
          <a:xfrm>
            <a:off x="0" y="136524"/>
            <a:ext cx="9144000" cy="396328"/>
          </a:xfrm>
          <a:prstGeom prst="rect">
            <a:avLst/>
          </a:prstGeom>
          <a:solidFill>
            <a:srgbClr val="5982CB"/>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3A67B8"/>
              </a:buClr>
            </a:pPr>
            <a:r>
              <a:rPr lang="en-US" sz="2600" b="1" dirty="0">
                <a:solidFill>
                  <a:schemeClr val="bg1"/>
                </a:solidFill>
              </a:rPr>
              <a:t>Market Forces &amp; Trends</a:t>
            </a:r>
          </a:p>
        </p:txBody>
      </p:sp>
      <p:sp>
        <p:nvSpPr>
          <p:cNvPr id="4" name="Date Placeholder 3">
            <a:extLst>
              <a:ext uri="{FF2B5EF4-FFF2-40B4-BE49-F238E27FC236}">
                <a16:creationId xmlns:a16="http://schemas.microsoft.com/office/drawing/2014/main" id="{DEC31C12-5D17-47DF-886F-3136F829BB9B}"/>
              </a:ext>
            </a:extLst>
          </p:cNvPr>
          <p:cNvSpPr>
            <a:spLocks noGrp="1"/>
          </p:cNvSpPr>
          <p:nvPr>
            <p:ph type="dt" sz="half" idx="10"/>
          </p:nvPr>
        </p:nvSpPr>
        <p:spPr/>
        <p:txBody>
          <a:bodyPr/>
          <a:lstStyle/>
          <a:p>
            <a:fld id="{E2C0417D-7275-41C3-AA7E-B1CD95C546FC}" type="datetime8">
              <a:rPr lang="en-US" smtClean="0"/>
              <a:t>11/30/2021 8:32 PM</a:t>
            </a:fld>
            <a:endParaRPr lang="en-US"/>
          </a:p>
        </p:txBody>
      </p:sp>
      <p:sp>
        <p:nvSpPr>
          <p:cNvPr id="5" name="Slide Number Placeholder 4">
            <a:extLst>
              <a:ext uri="{FF2B5EF4-FFF2-40B4-BE49-F238E27FC236}">
                <a16:creationId xmlns:a16="http://schemas.microsoft.com/office/drawing/2014/main" id="{81FF5BF4-4EEB-46E7-A96C-8A3C687BD28C}"/>
              </a:ext>
            </a:extLst>
          </p:cNvPr>
          <p:cNvSpPr>
            <a:spLocks noGrp="1"/>
          </p:cNvSpPr>
          <p:nvPr>
            <p:ph type="sldNum" sz="quarter" idx="12"/>
          </p:nvPr>
        </p:nvSpPr>
        <p:spPr/>
        <p:txBody>
          <a:bodyPr/>
          <a:lstStyle/>
          <a:p>
            <a:fld id="{727B383C-48F7-4079-A8E5-69741E5EF663}" type="slidenum">
              <a:rPr lang="en-US" smtClean="0"/>
              <a:t>6</a:t>
            </a:fld>
            <a:endParaRPr lang="en-US"/>
          </a:p>
        </p:txBody>
      </p:sp>
      <p:sp>
        <p:nvSpPr>
          <p:cNvPr id="14" name="Rectangle 13">
            <a:extLst>
              <a:ext uri="{FF2B5EF4-FFF2-40B4-BE49-F238E27FC236}">
                <a16:creationId xmlns:a16="http://schemas.microsoft.com/office/drawing/2014/main" id="{484B5110-6D8F-4373-9AC9-D0DC3532BD54}"/>
              </a:ext>
            </a:extLst>
          </p:cNvPr>
          <p:cNvSpPr/>
          <p:nvPr/>
        </p:nvSpPr>
        <p:spPr>
          <a:xfrm>
            <a:off x="53778" y="815787"/>
            <a:ext cx="8892998" cy="3836896"/>
          </a:xfrm>
          <a:prstGeom prst="rect">
            <a:avLst/>
          </a:prstGeom>
          <a:solidFill>
            <a:schemeClr val="bg1"/>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85750" indent="-285750">
              <a:buFont typeface="Wingdings" panose="05000000000000000000" pitchFamily="2" charset="2"/>
              <a:buChar char="§"/>
            </a:pPr>
            <a:r>
              <a:rPr lang="en-US" sz="2000" dirty="0">
                <a:solidFill>
                  <a:schemeClr val="tx1"/>
                </a:solidFill>
              </a:rPr>
              <a:t>Inflation is persistent and it is making its way from the grocery store and gas station to labour costs.  Cost of labour and cost of living are highly correlated…in other words, you cannot have a high cost of living location that also has cheap labour.  Inflation is going to put a lot of upward pressure on wages at a time when the pandemic has created a lot of business and economic volatility.</a:t>
            </a:r>
          </a:p>
          <a:p>
            <a:pPr marL="285750" indent="-285750">
              <a:buFont typeface="Wingdings" panose="05000000000000000000" pitchFamily="2" charset="2"/>
              <a:buChar char="§"/>
            </a:pPr>
            <a:endParaRPr lang="en-US" sz="2000" dirty="0">
              <a:solidFill>
                <a:schemeClr val="tx1"/>
              </a:solidFill>
            </a:endParaRPr>
          </a:p>
          <a:p>
            <a:pPr marL="285750" indent="-285750">
              <a:buFont typeface="Wingdings" panose="05000000000000000000" pitchFamily="2" charset="2"/>
              <a:buChar char="§"/>
            </a:pPr>
            <a:r>
              <a:rPr lang="en-US" sz="2000" dirty="0">
                <a:solidFill>
                  <a:schemeClr val="tx1"/>
                </a:solidFill>
              </a:rPr>
              <a:t>Companies are looking to tap into “smart” ways to enhance ROI on compensation without spending more money.  An example of that could be being very clear on communicating the full package of their total rewards, including looking “under the rocks.”  For example, ensuring employees understand RRSP matching or health spending account (HSA) balances or vacation time.</a:t>
            </a:r>
            <a:endParaRPr lang="en-CA" sz="2000" dirty="0">
              <a:solidFill>
                <a:schemeClr val="tx1"/>
              </a:solidFill>
            </a:endParaRPr>
          </a:p>
        </p:txBody>
      </p:sp>
    </p:spTree>
    <p:extLst>
      <p:ext uri="{BB962C8B-B14F-4D97-AF65-F5344CB8AC3E}">
        <p14:creationId xmlns:p14="http://schemas.microsoft.com/office/powerpoint/2010/main" val="32451313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5B8B383-76EA-4DCC-B277-267202B9B032}"/>
              </a:ext>
            </a:extLst>
          </p:cNvPr>
          <p:cNvSpPr/>
          <p:nvPr/>
        </p:nvSpPr>
        <p:spPr>
          <a:xfrm>
            <a:off x="0" y="136524"/>
            <a:ext cx="9144000" cy="396328"/>
          </a:xfrm>
          <a:prstGeom prst="rect">
            <a:avLst/>
          </a:prstGeom>
          <a:solidFill>
            <a:srgbClr val="5982CB"/>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3A67B8"/>
              </a:buClr>
            </a:pPr>
            <a:r>
              <a:rPr lang="en-US" sz="2600" b="1" dirty="0">
                <a:solidFill>
                  <a:schemeClr val="bg1"/>
                </a:solidFill>
              </a:rPr>
              <a:t>The ABCs</a:t>
            </a:r>
          </a:p>
        </p:txBody>
      </p:sp>
      <p:sp>
        <p:nvSpPr>
          <p:cNvPr id="4" name="Date Placeholder 3">
            <a:extLst>
              <a:ext uri="{FF2B5EF4-FFF2-40B4-BE49-F238E27FC236}">
                <a16:creationId xmlns:a16="http://schemas.microsoft.com/office/drawing/2014/main" id="{DEC31C12-5D17-47DF-886F-3136F829BB9B}"/>
              </a:ext>
            </a:extLst>
          </p:cNvPr>
          <p:cNvSpPr>
            <a:spLocks noGrp="1"/>
          </p:cNvSpPr>
          <p:nvPr>
            <p:ph type="dt" sz="half" idx="10"/>
          </p:nvPr>
        </p:nvSpPr>
        <p:spPr/>
        <p:txBody>
          <a:bodyPr/>
          <a:lstStyle/>
          <a:p>
            <a:fld id="{E2C0417D-7275-41C3-AA7E-B1CD95C546FC}" type="datetime8">
              <a:rPr lang="en-US" smtClean="0"/>
              <a:t>11/30/2021 8:37 PM</a:t>
            </a:fld>
            <a:endParaRPr lang="en-US"/>
          </a:p>
        </p:txBody>
      </p:sp>
      <p:sp>
        <p:nvSpPr>
          <p:cNvPr id="5" name="Slide Number Placeholder 4">
            <a:extLst>
              <a:ext uri="{FF2B5EF4-FFF2-40B4-BE49-F238E27FC236}">
                <a16:creationId xmlns:a16="http://schemas.microsoft.com/office/drawing/2014/main" id="{81FF5BF4-4EEB-46E7-A96C-8A3C687BD28C}"/>
              </a:ext>
            </a:extLst>
          </p:cNvPr>
          <p:cNvSpPr>
            <a:spLocks noGrp="1"/>
          </p:cNvSpPr>
          <p:nvPr>
            <p:ph type="sldNum" sz="quarter" idx="12"/>
          </p:nvPr>
        </p:nvSpPr>
        <p:spPr/>
        <p:txBody>
          <a:bodyPr/>
          <a:lstStyle/>
          <a:p>
            <a:fld id="{727B383C-48F7-4079-A8E5-69741E5EF663}" type="slidenum">
              <a:rPr lang="en-US" smtClean="0"/>
              <a:t>7</a:t>
            </a:fld>
            <a:endParaRPr lang="en-US"/>
          </a:p>
        </p:txBody>
      </p:sp>
      <p:sp>
        <p:nvSpPr>
          <p:cNvPr id="2" name="Rectangle 1">
            <a:extLst>
              <a:ext uri="{FF2B5EF4-FFF2-40B4-BE49-F238E27FC236}">
                <a16:creationId xmlns:a16="http://schemas.microsoft.com/office/drawing/2014/main" id="{78BEE116-66BA-41BB-9E2B-3D028B455508}"/>
              </a:ext>
            </a:extLst>
          </p:cNvPr>
          <p:cNvSpPr/>
          <p:nvPr/>
        </p:nvSpPr>
        <p:spPr>
          <a:xfrm>
            <a:off x="4625726"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Market Competitive Positioning</a:t>
            </a:r>
            <a:endParaRPr lang="en-CA" sz="2400" b="1" dirty="0"/>
          </a:p>
        </p:txBody>
      </p:sp>
      <p:sp>
        <p:nvSpPr>
          <p:cNvPr id="9" name="Rectangle 8">
            <a:extLst>
              <a:ext uri="{FF2B5EF4-FFF2-40B4-BE49-F238E27FC236}">
                <a16:creationId xmlns:a16="http://schemas.microsoft.com/office/drawing/2014/main" id="{48CAE280-2FDB-4353-89C3-87196DF3D451}"/>
              </a:ext>
            </a:extLst>
          </p:cNvPr>
          <p:cNvSpPr/>
          <p:nvPr/>
        </p:nvSpPr>
        <p:spPr>
          <a:xfrm>
            <a:off x="248813"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Market Forces &amp; Trends</a:t>
            </a:r>
            <a:endParaRPr lang="en-CA" sz="2400" b="1" dirty="0"/>
          </a:p>
        </p:txBody>
      </p:sp>
      <p:sp>
        <p:nvSpPr>
          <p:cNvPr id="10" name="Rectangle 9">
            <a:extLst>
              <a:ext uri="{FF2B5EF4-FFF2-40B4-BE49-F238E27FC236}">
                <a16:creationId xmlns:a16="http://schemas.microsoft.com/office/drawing/2014/main" id="{BBD7289B-A284-451C-A1F9-99447297AA38}"/>
              </a:ext>
            </a:extLst>
          </p:cNvPr>
          <p:cNvSpPr/>
          <p:nvPr/>
        </p:nvSpPr>
        <p:spPr>
          <a:xfrm>
            <a:off x="6815243"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Total Rewards Framework</a:t>
            </a:r>
            <a:endParaRPr lang="en-CA" sz="2400" b="1" dirty="0"/>
          </a:p>
        </p:txBody>
      </p:sp>
      <p:sp>
        <p:nvSpPr>
          <p:cNvPr id="11" name="Rectangle 10">
            <a:extLst>
              <a:ext uri="{FF2B5EF4-FFF2-40B4-BE49-F238E27FC236}">
                <a16:creationId xmlns:a16="http://schemas.microsoft.com/office/drawing/2014/main" id="{7E07DD5E-AC02-49A7-9A3A-C3B726180EBF}"/>
              </a:ext>
            </a:extLst>
          </p:cNvPr>
          <p:cNvSpPr/>
          <p:nvPr/>
        </p:nvSpPr>
        <p:spPr>
          <a:xfrm>
            <a:off x="248813" y="311451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Tax Efficiency &amp; Dollar Optimization</a:t>
            </a:r>
            <a:endParaRPr lang="en-CA" sz="2400" b="1" dirty="0"/>
          </a:p>
        </p:txBody>
      </p:sp>
      <p:sp>
        <p:nvSpPr>
          <p:cNvPr id="12" name="Rectangle 11">
            <a:extLst>
              <a:ext uri="{FF2B5EF4-FFF2-40B4-BE49-F238E27FC236}">
                <a16:creationId xmlns:a16="http://schemas.microsoft.com/office/drawing/2014/main" id="{2AF158D3-0A58-4B95-9610-A580A97AEF46}"/>
              </a:ext>
            </a:extLst>
          </p:cNvPr>
          <p:cNvSpPr/>
          <p:nvPr/>
        </p:nvSpPr>
        <p:spPr>
          <a:xfrm>
            <a:off x="4625726" y="311451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Pay Transparency &amp; Comms</a:t>
            </a:r>
            <a:endParaRPr lang="en-CA" sz="2400" b="1" dirty="0"/>
          </a:p>
        </p:txBody>
      </p:sp>
      <p:sp>
        <p:nvSpPr>
          <p:cNvPr id="13" name="Rectangle 12">
            <a:extLst>
              <a:ext uri="{FF2B5EF4-FFF2-40B4-BE49-F238E27FC236}">
                <a16:creationId xmlns:a16="http://schemas.microsoft.com/office/drawing/2014/main" id="{3E9E6133-49E4-4535-9D11-F0D9BC04F07A}"/>
              </a:ext>
            </a:extLst>
          </p:cNvPr>
          <p:cNvSpPr/>
          <p:nvPr/>
        </p:nvSpPr>
        <p:spPr>
          <a:xfrm>
            <a:off x="6815243" y="308162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Now what???</a:t>
            </a:r>
            <a:endParaRPr lang="en-CA" sz="2400" b="1" dirty="0"/>
          </a:p>
        </p:txBody>
      </p:sp>
      <p:sp>
        <p:nvSpPr>
          <p:cNvPr id="14" name="Rectangle 13">
            <a:extLst>
              <a:ext uri="{FF2B5EF4-FFF2-40B4-BE49-F238E27FC236}">
                <a16:creationId xmlns:a16="http://schemas.microsoft.com/office/drawing/2014/main" id="{52944AC4-050B-4B61-AE71-0C2AC7CE9051}"/>
              </a:ext>
            </a:extLst>
          </p:cNvPr>
          <p:cNvSpPr/>
          <p:nvPr/>
        </p:nvSpPr>
        <p:spPr>
          <a:xfrm>
            <a:off x="2436209" y="1373727"/>
            <a:ext cx="2057400" cy="1605134"/>
          </a:xfrm>
          <a:prstGeom prst="rect">
            <a:avLst/>
          </a:prstGeom>
          <a:solidFill>
            <a:schemeClr val="accent5">
              <a:lumMod val="60000"/>
              <a:lumOff val="40000"/>
            </a:schemeClr>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Employee Value Proposition </a:t>
            </a:r>
            <a:endParaRPr lang="en-CA" sz="2400" b="1" dirty="0"/>
          </a:p>
        </p:txBody>
      </p:sp>
      <p:sp>
        <p:nvSpPr>
          <p:cNvPr id="15" name="Rectangle 14">
            <a:extLst>
              <a:ext uri="{FF2B5EF4-FFF2-40B4-BE49-F238E27FC236}">
                <a16:creationId xmlns:a16="http://schemas.microsoft.com/office/drawing/2014/main" id="{EAFFB840-861D-47D9-B55D-16EA07BED00D}"/>
              </a:ext>
            </a:extLst>
          </p:cNvPr>
          <p:cNvSpPr/>
          <p:nvPr/>
        </p:nvSpPr>
        <p:spPr>
          <a:xfrm>
            <a:off x="2436209" y="311451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Compensation Plan Design </a:t>
            </a:r>
            <a:endParaRPr lang="en-CA" sz="2400" b="1" dirty="0"/>
          </a:p>
        </p:txBody>
      </p:sp>
    </p:spTree>
    <p:extLst>
      <p:ext uri="{BB962C8B-B14F-4D97-AF65-F5344CB8AC3E}">
        <p14:creationId xmlns:p14="http://schemas.microsoft.com/office/powerpoint/2010/main" val="27691888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5B8B383-76EA-4DCC-B277-267202B9B032}"/>
              </a:ext>
            </a:extLst>
          </p:cNvPr>
          <p:cNvSpPr/>
          <p:nvPr/>
        </p:nvSpPr>
        <p:spPr>
          <a:xfrm>
            <a:off x="0" y="136524"/>
            <a:ext cx="9144000" cy="396328"/>
          </a:xfrm>
          <a:prstGeom prst="rect">
            <a:avLst/>
          </a:prstGeom>
          <a:solidFill>
            <a:srgbClr val="5982CB"/>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3A67B8"/>
              </a:buClr>
            </a:pPr>
            <a:r>
              <a:rPr lang="en-US" sz="2600" b="1" dirty="0">
                <a:solidFill>
                  <a:schemeClr val="bg1"/>
                </a:solidFill>
              </a:rPr>
              <a:t>Employee Value Proposition</a:t>
            </a:r>
          </a:p>
        </p:txBody>
      </p:sp>
      <p:sp>
        <p:nvSpPr>
          <p:cNvPr id="4" name="Date Placeholder 3">
            <a:extLst>
              <a:ext uri="{FF2B5EF4-FFF2-40B4-BE49-F238E27FC236}">
                <a16:creationId xmlns:a16="http://schemas.microsoft.com/office/drawing/2014/main" id="{DEC31C12-5D17-47DF-886F-3136F829BB9B}"/>
              </a:ext>
            </a:extLst>
          </p:cNvPr>
          <p:cNvSpPr>
            <a:spLocks noGrp="1"/>
          </p:cNvSpPr>
          <p:nvPr>
            <p:ph type="dt" sz="half" idx="10"/>
          </p:nvPr>
        </p:nvSpPr>
        <p:spPr/>
        <p:txBody>
          <a:bodyPr/>
          <a:lstStyle/>
          <a:p>
            <a:fld id="{E2C0417D-7275-41C3-AA7E-B1CD95C546FC}" type="datetime8">
              <a:rPr lang="en-US" smtClean="0"/>
              <a:t>11/30/2021 8:32 PM</a:t>
            </a:fld>
            <a:endParaRPr lang="en-US"/>
          </a:p>
        </p:txBody>
      </p:sp>
      <p:sp>
        <p:nvSpPr>
          <p:cNvPr id="5" name="Slide Number Placeholder 4">
            <a:extLst>
              <a:ext uri="{FF2B5EF4-FFF2-40B4-BE49-F238E27FC236}">
                <a16:creationId xmlns:a16="http://schemas.microsoft.com/office/drawing/2014/main" id="{81FF5BF4-4EEB-46E7-A96C-8A3C687BD28C}"/>
              </a:ext>
            </a:extLst>
          </p:cNvPr>
          <p:cNvSpPr>
            <a:spLocks noGrp="1"/>
          </p:cNvSpPr>
          <p:nvPr>
            <p:ph type="sldNum" sz="quarter" idx="12"/>
          </p:nvPr>
        </p:nvSpPr>
        <p:spPr/>
        <p:txBody>
          <a:bodyPr/>
          <a:lstStyle/>
          <a:p>
            <a:fld id="{727B383C-48F7-4079-A8E5-69741E5EF663}" type="slidenum">
              <a:rPr lang="en-US" smtClean="0"/>
              <a:t>8</a:t>
            </a:fld>
            <a:endParaRPr lang="en-US"/>
          </a:p>
        </p:txBody>
      </p:sp>
      <p:sp>
        <p:nvSpPr>
          <p:cNvPr id="14" name="Rectangle 13">
            <a:extLst>
              <a:ext uri="{FF2B5EF4-FFF2-40B4-BE49-F238E27FC236}">
                <a16:creationId xmlns:a16="http://schemas.microsoft.com/office/drawing/2014/main" id="{484B5110-6D8F-4373-9AC9-D0DC3532BD54}"/>
              </a:ext>
            </a:extLst>
          </p:cNvPr>
          <p:cNvSpPr/>
          <p:nvPr/>
        </p:nvSpPr>
        <p:spPr>
          <a:xfrm>
            <a:off x="539432" y="774866"/>
            <a:ext cx="8084615" cy="1434055"/>
          </a:xfrm>
          <a:prstGeom prst="rect">
            <a:avLst/>
          </a:prstGeom>
          <a:solidFill>
            <a:schemeClr val="accent2">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900" dirty="0">
                <a:solidFill>
                  <a:schemeClr val="tx1"/>
                </a:solidFill>
              </a:rPr>
              <a:t>Do employees actually understand their compensation, especially the non-cash components?  So, for example, employees with a spouse and three dependent children rarely understand that a company-paid benefits  plan can be worth $25,000 ($5,000 × 5).  Also, these benefits are tax optimized in many cases. </a:t>
            </a:r>
            <a:endParaRPr lang="en-CA" sz="1900" dirty="0">
              <a:solidFill>
                <a:schemeClr val="tx1"/>
              </a:solidFill>
            </a:endParaRPr>
          </a:p>
        </p:txBody>
      </p:sp>
      <p:sp>
        <p:nvSpPr>
          <p:cNvPr id="15" name="Rectangle 14">
            <a:extLst>
              <a:ext uri="{FF2B5EF4-FFF2-40B4-BE49-F238E27FC236}">
                <a16:creationId xmlns:a16="http://schemas.microsoft.com/office/drawing/2014/main" id="{BD632781-9663-4A8A-8C84-6B5890128776}"/>
              </a:ext>
            </a:extLst>
          </p:cNvPr>
          <p:cNvSpPr/>
          <p:nvPr/>
        </p:nvSpPr>
        <p:spPr>
          <a:xfrm>
            <a:off x="539432" y="2403869"/>
            <a:ext cx="8084615" cy="922606"/>
          </a:xfrm>
          <a:prstGeom prst="rect">
            <a:avLst/>
          </a:prstGeom>
          <a:solidFill>
            <a:schemeClr val="accent2">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900" dirty="0">
                <a:solidFill>
                  <a:schemeClr val="tx1"/>
                </a:solidFill>
              </a:rPr>
              <a:t>Can employees explain how they get paid to a spouse or colleague in really simple terms?  If not, it is a huge missed opportunity because they likely do not understand how and what they get paid for.</a:t>
            </a:r>
            <a:endParaRPr lang="en-CA" sz="1900" dirty="0">
              <a:solidFill>
                <a:schemeClr val="tx1"/>
              </a:solidFill>
            </a:endParaRPr>
          </a:p>
        </p:txBody>
      </p:sp>
      <p:sp>
        <p:nvSpPr>
          <p:cNvPr id="16" name="Rectangle 15">
            <a:extLst>
              <a:ext uri="{FF2B5EF4-FFF2-40B4-BE49-F238E27FC236}">
                <a16:creationId xmlns:a16="http://schemas.microsoft.com/office/drawing/2014/main" id="{3FF670B9-29B6-4471-83D7-4A2438AC4B4D}"/>
              </a:ext>
            </a:extLst>
          </p:cNvPr>
          <p:cNvSpPr/>
          <p:nvPr/>
        </p:nvSpPr>
        <p:spPr>
          <a:xfrm>
            <a:off x="539432" y="3566705"/>
            <a:ext cx="8084615" cy="723192"/>
          </a:xfrm>
          <a:prstGeom prst="rect">
            <a:avLst/>
          </a:prstGeom>
          <a:solidFill>
            <a:schemeClr val="accent2">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900" dirty="0">
                <a:solidFill>
                  <a:schemeClr val="tx1"/>
                </a:solidFill>
              </a:rPr>
              <a:t>Is there a unique, compelling feature(s) in the company’s compensation design that creates a draw for an employee that may be recruited by peers / competitors?</a:t>
            </a:r>
            <a:endParaRPr lang="en-CA" sz="1900" dirty="0">
              <a:solidFill>
                <a:schemeClr val="tx1"/>
              </a:solidFill>
            </a:endParaRPr>
          </a:p>
        </p:txBody>
      </p:sp>
      <p:sp>
        <p:nvSpPr>
          <p:cNvPr id="17" name="Rectangle 16">
            <a:extLst>
              <a:ext uri="{FF2B5EF4-FFF2-40B4-BE49-F238E27FC236}">
                <a16:creationId xmlns:a16="http://schemas.microsoft.com/office/drawing/2014/main" id="{EA7BC1AD-745A-45FA-9047-9E516D484337}"/>
              </a:ext>
            </a:extLst>
          </p:cNvPr>
          <p:cNvSpPr/>
          <p:nvPr/>
        </p:nvSpPr>
        <p:spPr>
          <a:xfrm>
            <a:off x="539432" y="4494267"/>
            <a:ext cx="8084615" cy="723192"/>
          </a:xfrm>
          <a:prstGeom prst="rect">
            <a:avLst/>
          </a:prstGeom>
          <a:solidFill>
            <a:schemeClr val="accent2">
              <a:lumMod val="20000"/>
              <a:lumOff val="80000"/>
            </a:schemeClr>
          </a:solidFill>
          <a:ln>
            <a:solidFill>
              <a:schemeClr val="bg1">
                <a:lumMod val="8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900" dirty="0">
                <a:solidFill>
                  <a:schemeClr val="tx1"/>
                </a:solidFill>
              </a:rPr>
              <a:t>How does a company go about calculating non-cash benefits $ per employee? </a:t>
            </a:r>
            <a:endParaRPr lang="en-CA" sz="1900" dirty="0">
              <a:solidFill>
                <a:schemeClr val="tx1"/>
              </a:solidFill>
            </a:endParaRPr>
          </a:p>
        </p:txBody>
      </p:sp>
    </p:spTree>
    <p:extLst>
      <p:ext uri="{BB962C8B-B14F-4D97-AF65-F5344CB8AC3E}">
        <p14:creationId xmlns:p14="http://schemas.microsoft.com/office/powerpoint/2010/main" val="3249148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a:extLst>
              <a:ext uri="{FF2B5EF4-FFF2-40B4-BE49-F238E27FC236}">
                <a16:creationId xmlns:a16="http://schemas.microsoft.com/office/drawing/2014/main" id="{55B8B383-76EA-4DCC-B277-267202B9B032}"/>
              </a:ext>
            </a:extLst>
          </p:cNvPr>
          <p:cNvSpPr/>
          <p:nvPr/>
        </p:nvSpPr>
        <p:spPr>
          <a:xfrm>
            <a:off x="0" y="136524"/>
            <a:ext cx="9144000" cy="396328"/>
          </a:xfrm>
          <a:prstGeom prst="rect">
            <a:avLst/>
          </a:prstGeom>
          <a:solidFill>
            <a:srgbClr val="5982CB"/>
          </a:solidFill>
          <a:ln w="190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buClr>
                <a:srgbClr val="3A67B8"/>
              </a:buClr>
            </a:pPr>
            <a:r>
              <a:rPr lang="en-US" sz="2600" b="1" dirty="0">
                <a:solidFill>
                  <a:schemeClr val="bg1"/>
                </a:solidFill>
              </a:rPr>
              <a:t>The ABCs</a:t>
            </a:r>
          </a:p>
        </p:txBody>
      </p:sp>
      <p:sp>
        <p:nvSpPr>
          <p:cNvPr id="4" name="Date Placeholder 3">
            <a:extLst>
              <a:ext uri="{FF2B5EF4-FFF2-40B4-BE49-F238E27FC236}">
                <a16:creationId xmlns:a16="http://schemas.microsoft.com/office/drawing/2014/main" id="{DEC31C12-5D17-47DF-886F-3136F829BB9B}"/>
              </a:ext>
            </a:extLst>
          </p:cNvPr>
          <p:cNvSpPr>
            <a:spLocks noGrp="1"/>
          </p:cNvSpPr>
          <p:nvPr>
            <p:ph type="dt" sz="half" idx="10"/>
          </p:nvPr>
        </p:nvSpPr>
        <p:spPr/>
        <p:txBody>
          <a:bodyPr/>
          <a:lstStyle/>
          <a:p>
            <a:fld id="{E2C0417D-7275-41C3-AA7E-B1CD95C546FC}" type="datetime8">
              <a:rPr lang="en-US" smtClean="0"/>
              <a:t>11/30/2021 8:37 PM</a:t>
            </a:fld>
            <a:endParaRPr lang="en-US"/>
          </a:p>
        </p:txBody>
      </p:sp>
      <p:sp>
        <p:nvSpPr>
          <p:cNvPr id="5" name="Slide Number Placeholder 4">
            <a:extLst>
              <a:ext uri="{FF2B5EF4-FFF2-40B4-BE49-F238E27FC236}">
                <a16:creationId xmlns:a16="http://schemas.microsoft.com/office/drawing/2014/main" id="{81FF5BF4-4EEB-46E7-A96C-8A3C687BD28C}"/>
              </a:ext>
            </a:extLst>
          </p:cNvPr>
          <p:cNvSpPr>
            <a:spLocks noGrp="1"/>
          </p:cNvSpPr>
          <p:nvPr>
            <p:ph type="sldNum" sz="quarter" idx="12"/>
          </p:nvPr>
        </p:nvSpPr>
        <p:spPr/>
        <p:txBody>
          <a:bodyPr/>
          <a:lstStyle/>
          <a:p>
            <a:fld id="{727B383C-48F7-4079-A8E5-69741E5EF663}" type="slidenum">
              <a:rPr lang="en-US" smtClean="0"/>
              <a:t>9</a:t>
            </a:fld>
            <a:endParaRPr lang="en-US"/>
          </a:p>
        </p:txBody>
      </p:sp>
      <p:sp>
        <p:nvSpPr>
          <p:cNvPr id="2" name="Rectangle 1">
            <a:extLst>
              <a:ext uri="{FF2B5EF4-FFF2-40B4-BE49-F238E27FC236}">
                <a16:creationId xmlns:a16="http://schemas.microsoft.com/office/drawing/2014/main" id="{78BEE116-66BA-41BB-9E2B-3D028B455508}"/>
              </a:ext>
            </a:extLst>
          </p:cNvPr>
          <p:cNvSpPr/>
          <p:nvPr/>
        </p:nvSpPr>
        <p:spPr>
          <a:xfrm>
            <a:off x="4625726" y="1373727"/>
            <a:ext cx="2057400" cy="1605134"/>
          </a:xfrm>
          <a:prstGeom prst="rect">
            <a:avLst/>
          </a:prstGeom>
          <a:solidFill>
            <a:schemeClr val="accent5">
              <a:lumMod val="60000"/>
              <a:lumOff val="40000"/>
            </a:schemeClr>
          </a:solidFill>
          <a:ln w="38100">
            <a:solidFill>
              <a:schemeClr val="accent6"/>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Market Competitive Positioning</a:t>
            </a:r>
            <a:endParaRPr lang="en-CA" sz="2400" b="1" dirty="0"/>
          </a:p>
        </p:txBody>
      </p:sp>
      <p:sp>
        <p:nvSpPr>
          <p:cNvPr id="9" name="Rectangle 8">
            <a:extLst>
              <a:ext uri="{FF2B5EF4-FFF2-40B4-BE49-F238E27FC236}">
                <a16:creationId xmlns:a16="http://schemas.microsoft.com/office/drawing/2014/main" id="{48CAE280-2FDB-4353-89C3-87196DF3D451}"/>
              </a:ext>
            </a:extLst>
          </p:cNvPr>
          <p:cNvSpPr/>
          <p:nvPr/>
        </p:nvSpPr>
        <p:spPr>
          <a:xfrm>
            <a:off x="248813"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Market Forces &amp; Trends</a:t>
            </a:r>
            <a:endParaRPr lang="en-CA" sz="2400" b="1" dirty="0"/>
          </a:p>
        </p:txBody>
      </p:sp>
      <p:sp>
        <p:nvSpPr>
          <p:cNvPr id="10" name="Rectangle 9">
            <a:extLst>
              <a:ext uri="{FF2B5EF4-FFF2-40B4-BE49-F238E27FC236}">
                <a16:creationId xmlns:a16="http://schemas.microsoft.com/office/drawing/2014/main" id="{BBD7289B-A284-451C-A1F9-99447297AA38}"/>
              </a:ext>
            </a:extLst>
          </p:cNvPr>
          <p:cNvSpPr/>
          <p:nvPr/>
        </p:nvSpPr>
        <p:spPr>
          <a:xfrm>
            <a:off x="6815243"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Total Rewards Framework</a:t>
            </a:r>
            <a:endParaRPr lang="en-CA" sz="2400" b="1" dirty="0"/>
          </a:p>
        </p:txBody>
      </p:sp>
      <p:sp>
        <p:nvSpPr>
          <p:cNvPr id="11" name="Rectangle 10">
            <a:extLst>
              <a:ext uri="{FF2B5EF4-FFF2-40B4-BE49-F238E27FC236}">
                <a16:creationId xmlns:a16="http://schemas.microsoft.com/office/drawing/2014/main" id="{7E07DD5E-AC02-49A7-9A3A-C3B726180EBF}"/>
              </a:ext>
            </a:extLst>
          </p:cNvPr>
          <p:cNvSpPr/>
          <p:nvPr/>
        </p:nvSpPr>
        <p:spPr>
          <a:xfrm>
            <a:off x="248813" y="311451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Tax Efficiency &amp; Dollar Optimization</a:t>
            </a:r>
            <a:endParaRPr lang="en-CA" sz="2400" b="1" dirty="0"/>
          </a:p>
        </p:txBody>
      </p:sp>
      <p:sp>
        <p:nvSpPr>
          <p:cNvPr id="12" name="Rectangle 11">
            <a:extLst>
              <a:ext uri="{FF2B5EF4-FFF2-40B4-BE49-F238E27FC236}">
                <a16:creationId xmlns:a16="http://schemas.microsoft.com/office/drawing/2014/main" id="{2AF158D3-0A58-4B95-9610-A580A97AEF46}"/>
              </a:ext>
            </a:extLst>
          </p:cNvPr>
          <p:cNvSpPr/>
          <p:nvPr/>
        </p:nvSpPr>
        <p:spPr>
          <a:xfrm>
            <a:off x="4625726" y="311451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Pay Transparency &amp; Comms</a:t>
            </a:r>
            <a:endParaRPr lang="en-CA" sz="2400" b="1" dirty="0"/>
          </a:p>
        </p:txBody>
      </p:sp>
      <p:sp>
        <p:nvSpPr>
          <p:cNvPr id="13" name="Rectangle 12">
            <a:extLst>
              <a:ext uri="{FF2B5EF4-FFF2-40B4-BE49-F238E27FC236}">
                <a16:creationId xmlns:a16="http://schemas.microsoft.com/office/drawing/2014/main" id="{3E9E6133-49E4-4535-9D11-F0D9BC04F07A}"/>
              </a:ext>
            </a:extLst>
          </p:cNvPr>
          <p:cNvSpPr/>
          <p:nvPr/>
        </p:nvSpPr>
        <p:spPr>
          <a:xfrm>
            <a:off x="6815243" y="308162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Now what???</a:t>
            </a:r>
            <a:endParaRPr lang="en-CA" sz="2400" b="1" dirty="0"/>
          </a:p>
        </p:txBody>
      </p:sp>
      <p:sp>
        <p:nvSpPr>
          <p:cNvPr id="14" name="Rectangle 13">
            <a:extLst>
              <a:ext uri="{FF2B5EF4-FFF2-40B4-BE49-F238E27FC236}">
                <a16:creationId xmlns:a16="http://schemas.microsoft.com/office/drawing/2014/main" id="{52944AC4-050B-4B61-AE71-0C2AC7CE9051}"/>
              </a:ext>
            </a:extLst>
          </p:cNvPr>
          <p:cNvSpPr/>
          <p:nvPr/>
        </p:nvSpPr>
        <p:spPr>
          <a:xfrm>
            <a:off x="2436209" y="1373727"/>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Employee Value Proposition </a:t>
            </a:r>
            <a:endParaRPr lang="en-CA" sz="2400" b="1" dirty="0"/>
          </a:p>
        </p:txBody>
      </p:sp>
      <p:sp>
        <p:nvSpPr>
          <p:cNvPr id="15" name="Rectangle 14">
            <a:extLst>
              <a:ext uri="{FF2B5EF4-FFF2-40B4-BE49-F238E27FC236}">
                <a16:creationId xmlns:a16="http://schemas.microsoft.com/office/drawing/2014/main" id="{EAFFB840-861D-47D9-B55D-16EA07BED00D}"/>
              </a:ext>
            </a:extLst>
          </p:cNvPr>
          <p:cNvSpPr/>
          <p:nvPr/>
        </p:nvSpPr>
        <p:spPr>
          <a:xfrm>
            <a:off x="2436209" y="3114516"/>
            <a:ext cx="2057400" cy="1605134"/>
          </a:xfrm>
          <a:prstGeom prst="rect">
            <a:avLst/>
          </a:prstGeom>
          <a:solidFill>
            <a:schemeClr val="accent3">
              <a:lumMod val="20000"/>
              <a:lumOff val="80000"/>
            </a:schemeClr>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dirty="0"/>
              <a:t>Compensation Plan Design </a:t>
            </a:r>
            <a:endParaRPr lang="en-CA" sz="2400" b="1" dirty="0"/>
          </a:p>
        </p:txBody>
      </p:sp>
    </p:spTree>
    <p:extLst>
      <p:ext uri="{BB962C8B-B14F-4D97-AF65-F5344CB8AC3E}">
        <p14:creationId xmlns:p14="http://schemas.microsoft.com/office/powerpoint/2010/main" val="132395852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15160</TotalTime>
  <Words>2434</Words>
  <Application>Microsoft Office PowerPoint</Application>
  <PresentationFormat>On-screen Show (4:3)</PresentationFormat>
  <Paragraphs>261</Paragraphs>
  <Slides>27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27</vt:i4>
      </vt:variant>
    </vt:vector>
  </HeadingPairs>
  <TitlesOfParts>
    <vt:vector size="32" baseType="lpstr">
      <vt:lpstr>Arial</vt:lpstr>
      <vt:lpstr>Calibri</vt:lpstr>
      <vt:lpstr>Calibri Light</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Rahim Bhayani</dc:creator>
  <cp:lastModifiedBy>RAHIM BHAYANI</cp:lastModifiedBy>
  <cp:revision>903</cp:revision>
  <dcterms:created xsi:type="dcterms:W3CDTF">2019-08-05T14:03:39Z</dcterms:created>
  <dcterms:modified xsi:type="dcterms:W3CDTF">2021-12-01T02:15:48Z</dcterms:modified>
</cp:coreProperties>
</file>